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1" r:id="rId1"/>
  </p:sldMasterIdLst>
  <p:notesMasterIdLst>
    <p:notesMasterId r:id="rId61"/>
  </p:notesMasterIdLst>
  <p:handoutMasterIdLst>
    <p:handoutMasterId r:id="rId62"/>
  </p:handoutMasterIdLst>
  <p:sldIdLst>
    <p:sldId id="573" r:id="rId2"/>
    <p:sldId id="581" r:id="rId3"/>
    <p:sldId id="578" r:id="rId4"/>
    <p:sldId id="582" r:id="rId5"/>
    <p:sldId id="468" r:id="rId6"/>
    <p:sldId id="583" r:id="rId7"/>
    <p:sldId id="584" r:id="rId8"/>
    <p:sldId id="297" r:id="rId9"/>
    <p:sldId id="585" r:id="rId10"/>
    <p:sldId id="586" r:id="rId11"/>
    <p:sldId id="450" r:id="rId12"/>
    <p:sldId id="587" r:id="rId13"/>
    <p:sldId id="588" r:id="rId14"/>
    <p:sldId id="590" r:id="rId15"/>
    <p:sldId id="592" r:id="rId16"/>
    <p:sldId id="591" r:id="rId17"/>
    <p:sldId id="589" r:id="rId18"/>
    <p:sldId id="593" r:id="rId19"/>
    <p:sldId id="459" r:id="rId20"/>
    <p:sldId id="594" r:id="rId21"/>
    <p:sldId id="461" r:id="rId22"/>
    <p:sldId id="595" r:id="rId23"/>
    <p:sldId id="596" r:id="rId24"/>
    <p:sldId id="616" r:id="rId25"/>
    <p:sldId id="597" r:id="rId26"/>
    <p:sldId id="598" r:id="rId27"/>
    <p:sldId id="599" r:id="rId28"/>
    <p:sldId id="601" r:id="rId29"/>
    <p:sldId id="617" r:id="rId30"/>
    <p:sldId id="618" r:id="rId31"/>
    <p:sldId id="600" r:id="rId32"/>
    <p:sldId id="602" r:id="rId33"/>
    <p:sldId id="497" r:id="rId34"/>
    <p:sldId id="603" r:id="rId35"/>
    <p:sldId id="607" r:id="rId36"/>
    <p:sldId id="608" r:id="rId37"/>
    <p:sldId id="604" r:id="rId38"/>
    <p:sldId id="609" r:id="rId39"/>
    <p:sldId id="605" r:id="rId40"/>
    <p:sldId id="606" r:id="rId41"/>
    <p:sldId id="508" r:id="rId42"/>
    <p:sldId id="613" r:id="rId43"/>
    <p:sldId id="612" r:id="rId44"/>
    <p:sldId id="615" r:id="rId45"/>
    <p:sldId id="614" r:id="rId46"/>
    <p:sldId id="610" r:id="rId47"/>
    <p:sldId id="611" r:id="rId48"/>
    <p:sldId id="525" r:id="rId49"/>
    <p:sldId id="482" r:id="rId50"/>
    <p:sldId id="483" r:id="rId51"/>
    <p:sldId id="484" r:id="rId52"/>
    <p:sldId id="485" r:id="rId53"/>
    <p:sldId id="486" r:id="rId54"/>
    <p:sldId id="488" r:id="rId55"/>
    <p:sldId id="440" r:id="rId56"/>
    <p:sldId id="441" r:id="rId57"/>
    <p:sldId id="442" r:id="rId58"/>
    <p:sldId id="579" r:id="rId59"/>
    <p:sldId id="580" r:id="rId60"/>
  </p:sldIdLst>
  <p:sldSz cx="12192000" cy="6858000"/>
  <p:notesSz cx="6797675" cy="9874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38" autoAdjust="0"/>
    <p:restoredTop sz="94430" autoAdjust="0"/>
  </p:normalViewPr>
  <p:slideViewPr>
    <p:cSldViewPr snapToGrid="0">
      <p:cViewPr varScale="1">
        <p:scale>
          <a:sx n="81" d="100"/>
          <a:sy n="81" d="100"/>
        </p:scale>
        <p:origin x="126" y="180"/>
      </p:cViewPr>
      <p:guideLst>
        <p:guide orient="horz" pos="2160"/>
        <p:guide pos="3840"/>
      </p:guideLst>
    </p:cSldViewPr>
  </p:slideViewPr>
  <p:notesTextViewPr>
    <p:cViewPr>
      <p:scale>
        <a:sx n="1" d="1"/>
        <a:sy n="1" d="1"/>
      </p:scale>
      <p:origin x="0" y="0"/>
    </p:cViewPr>
  </p:notesTextViewPr>
  <p:notesViewPr>
    <p:cSldViewPr snapToGrid="0">
      <p:cViewPr varScale="1">
        <p:scale>
          <a:sx n="53" d="100"/>
          <a:sy n="53" d="100"/>
        </p:scale>
        <p:origin x="293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0443" y="0"/>
            <a:ext cx="2945659" cy="495427"/>
          </a:xfrm>
          <a:prstGeom prst="rect">
            <a:avLst/>
          </a:prstGeom>
        </p:spPr>
        <p:txBody>
          <a:bodyPr vert="horz" lIns="91440" tIns="45720" rIns="91440" bIns="45720" rtlCol="0"/>
          <a:lstStyle>
            <a:lvl1pPr algn="r">
              <a:defRPr sz="1200"/>
            </a:lvl1pPr>
          </a:lstStyle>
          <a:p>
            <a:fld id="{AD0C5B54-F9E5-41C1-893A-C441DBEA6E81}" type="datetimeFigureOut">
              <a:rPr lang="fr-FR" smtClean="0"/>
              <a:t>01/12/2020</a:t>
            </a:fld>
            <a:endParaRPr lang="fr-FR"/>
          </a:p>
        </p:txBody>
      </p:sp>
      <p:sp>
        <p:nvSpPr>
          <p:cNvPr id="4" name="Espace réservé du pied de page 3"/>
          <p:cNvSpPr>
            <a:spLocks noGrp="1"/>
          </p:cNvSpPr>
          <p:nvPr>
            <p:ph type="ftr" sz="quarter" idx="2"/>
          </p:nvPr>
        </p:nvSpPr>
        <p:spPr>
          <a:xfrm>
            <a:off x="0" y="9378824"/>
            <a:ext cx="2945659" cy="495426"/>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0443" y="9378824"/>
            <a:ext cx="2945659" cy="495426"/>
          </a:xfrm>
          <a:prstGeom prst="rect">
            <a:avLst/>
          </a:prstGeom>
        </p:spPr>
        <p:txBody>
          <a:bodyPr vert="horz" lIns="91440" tIns="45720" rIns="91440" bIns="45720" rtlCol="0" anchor="b"/>
          <a:lstStyle>
            <a:lvl1pPr algn="r">
              <a:defRPr sz="1200"/>
            </a:lvl1pPr>
          </a:lstStyle>
          <a:p>
            <a:fld id="{5AD5D9F7-94EC-4CBF-BDAE-6AC2E2422B10}" type="slidenum">
              <a:rPr lang="fr-FR" smtClean="0"/>
              <a:t>‹N°›</a:t>
            </a:fld>
            <a:endParaRPr lang="fr-FR"/>
          </a:p>
        </p:txBody>
      </p:sp>
    </p:spTree>
    <p:extLst>
      <p:ext uri="{BB962C8B-B14F-4D97-AF65-F5344CB8AC3E}">
        <p14:creationId xmlns:p14="http://schemas.microsoft.com/office/powerpoint/2010/main" val="2723853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5427"/>
          </a:xfrm>
          <a:prstGeom prst="rect">
            <a:avLst/>
          </a:prstGeom>
        </p:spPr>
        <p:txBody>
          <a:bodyPr vert="horz" lIns="91440" tIns="45720" rIns="91440" bIns="45720" rtlCol="0"/>
          <a:lstStyle>
            <a:lvl1pPr algn="r">
              <a:defRPr sz="1200"/>
            </a:lvl1pPr>
          </a:lstStyle>
          <a:p>
            <a:fld id="{BCF22F87-B6A1-406F-8DCB-16EF88461318}" type="datetimeFigureOut">
              <a:rPr lang="fr-FR" smtClean="0"/>
              <a:t>01/12/2020</a:t>
            </a:fld>
            <a:endParaRPr lang="fr-FR"/>
          </a:p>
        </p:txBody>
      </p:sp>
      <p:sp>
        <p:nvSpPr>
          <p:cNvPr id="4" name="Espace réservé de l'image des diapositives 3"/>
          <p:cNvSpPr>
            <a:spLocks noGrp="1" noRot="1" noChangeAspect="1"/>
          </p:cNvSpPr>
          <p:nvPr>
            <p:ph type="sldImg" idx="2"/>
          </p:nvPr>
        </p:nvSpPr>
        <p:spPr>
          <a:xfrm>
            <a:off x="436563" y="1233488"/>
            <a:ext cx="5924550" cy="333375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751983"/>
            <a:ext cx="5438140" cy="3887986"/>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378824"/>
            <a:ext cx="2945659" cy="495426"/>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378824"/>
            <a:ext cx="2945659" cy="495426"/>
          </a:xfrm>
          <a:prstGeom prst="rect">
            <a:avLst/>
          </a:prstGeom>
        </p:spPr>
        <p:txBody>
          <a:bodyPr vert="horz" lIns="91440" tIns="45720" rIns="91440" bIns="45720" rtlCol="0" anchor="b"/>
          <a:lstStyle>
            <a:lvl1pPr algn="r">
              <a:defRPr sz="1200"/>
            </a:lvl1pPr>
          </a:lstStyle>
          <a:p>
            <a:fld id="{17AA6BA0-1B41-470B-9D1C-517E7763624D}" type="slidenum">
              <a:rPr lang="fr-FR" smtClean="0"/>
              <a:t>‹N°›</a:t>
            </a:fld>
            <a:endParaRPr lang="fr-FR"/>
          </a:p>
        </p:txBody>
      </p:sp>
    </p:spTree>
    <p:extLst>
      <p:ext uri="{BB962C8B-B14F-4D97-AF65-F5344CB8AC3E}">
        <p14:creationId xmlns:p14="http://schemas.microsoft.com/office/powerpoint/2010/main" val="52597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7AA6BA0-1B41-470B-9D1C-517E7763624D}"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0956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10</a:t>
            </a:fld>
            <a:endParaRPr lang="fr-FR"/>
          </a:p>
        </p:txBody>
      </p:sp>
    </p:spTree>
    <p:extLst>
      <p:ext uri="{BB962C8B-B14F-4D97-AF65-F5344CB8AC3E}">
        <p14:creationId xmlns:p14="http://schemas.microsoft.com/office/powerpoint/2010/main" val="226032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11</a:t>
            </a:fld>
            <a:endParaRPr lang="fr-FR"/>
          </a:p>
        </p:txBody>
      </p:sp>
    </p:spTree>
    <p:extLst>
      <p:ext uri="{BB962C8B-B14F-4D97-AF65-F5344CB8AC3E}">
        <p14:creationId xmlns:p14="http://schemas.microsoft.com/office/powerpoint/2010/main" val="15097811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12</a:t>
            </a:fld>
            <a:endParaRPr lang="fr-FR"/>
          </a:p>
        </p:txBody>
      </p:sp>
    </p:spTree>
    <p:extLst>
      <p:ext uri="{BB962C8B-B14F-4D97-AF65-F5344CB8AC3E}">
        <p14:creationId xmlns:p14="http://schemas.microsoft.com/office/powerpoint/2010/main" val="18842216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13</a:t>
            </a:fld>
            <a:endParaRPr lang="fr-FR"/>
          </a:p>
        </p:txBody>
      </p:sp>
    </p:spTree>
    <p:extLst>
      <p:ext uri="{BB962C8B-B14F-4D97-AF65-F5344CB8AC3E}">
        <p14:creationId xmlns:p14="http://schemas.microsoft.com/office/powerpoint/2010/main" val="42624034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14</a:t>
            </a:fld>
            <a:endParaRPr lang="fr-FR"/>
          </a:p>
        </p:txBody>
      </p:sp>
    </p:spTree>
    <p:extLst>
      <p:ext uri="{BB962C8B-B14F-4D97-AF65-F5344CB8AC3E}">
        <p14:creationId xmlns:p14="http://schemas.microsoft.com/office/powerpoint/2010/main" val="4030950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15</a:t>
            </a:fld>
            <a:endParaRPr lang="fr-FR"/>
          </a:p>
        </p:txBody>
      </p:sp>
    </p:spTree>
    <p:extLst>
      <p:ext uri="{BB962C8B-B14F-4D97-AF65-F5344CB8AC3E}">
        <p14:creationId xmlns:p14="http://schemas.microsoft.com/office/powerpoint/2010/main" val="14173624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16</a:t>
            </a:fld>
            <a:endParaRPr lang="fr-FR"/>
          </a:p>
        </p:txBody>
      </p:sp>
    </p:spTree>
    <p:extLst>
      <p:ext uri="{BB962C8B-B14F-4D97-AF65-F5344CB8AC3E}">
        <p14:creationId xmlns:p14="http://schemas.microsoft.com/office/powerpoint/2010/main" val="258863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17</a:t>
            </a:fld>
            <a:endParaRPr lang="fr-FR"/>
          </a:p>
        </p:txBody>
      </p:sp>
    </p:spTree>
    <p:extLst>
      <p:ext uri="{BB962C8B-B14F-4D97-AF65-F5344CB8AC3E}">
        <p14:creationId xmlns:p14="http://schemas.microsoft.com/office/powerpoint/2010/main" val="705077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La variable « CLOTHES » est une variable SENS optionnelle. Se référer au Module 2 Anthropométrie et Santé pour de plus amples informations.</a:t>
            </a:r>
          </a:p>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18</a:t>
            </a:fld>
            <a:endParaRPr lang="fr-FR"/>
          </a:p>
        </p:txBody>
      </p:sp>
    </p:spTree>
    <p:extLst>
      <p:ext uri="{BB962C8B-B14F-4D97-AF65-F5344CB8AC3E}">
        <p14:creationId xmlns:p14="http://schemas.microsoft.com/office/powerpoint/2010/main" val="2404867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19</a:t>
            </a:fld>
            <a:endParaRPr lang="fr-FR"/>
          </a:p>
        </p:txBody>
      </p:sp>
    </p:spTree>
    <p:extLst>
      <p:ext uri="{BB962C8B-B14F-4D97-AF65-F5344CB8AC3E}">
        <p14:creationId xmlns:p14="http://schemas.microsoft.com/office/powerpoint/2010/main" val="2139267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a:t>
            </a:fld>
            <a:endParaRPr lang="fr-FR"/>
          </a:p>
        </p:txBody>
      </p:sp>
    </p:spTree>
    <p:extLst>
      <p:ext uri="{BB962C8B-B14F-4D97-AF65-F5344CB8AC3E}">
        <p14:creationId xmlns:p14="http://schemas.microsoft.com/office/powerpoint/2010/main" val="2866636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20</a:t>
            </a:fld>
            <a:endParaRPr lang="fr-FR"/>
          </a:p>
        </p:txBody>
      </p:sp>
    </p:spTree>
    <p:extLst>
      <p:ext uri="{BB962C8B-B14F-4D97-AF65-F5344CB8AC3E}">
        <p14:creationId xmlns:p14="http://schemas.microsoft.com/office/powerpoint/2010/main" val="23854418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21</a:t>
            </a:fld>
            <a:endParaRPr lang="fr-FR"/>
          </a:p>
        </p:txBody>
      </p:sp>
    </p:spTree>
    <p:extLst>
      <p:ext uri="{BB962C8B-B14F-4D97-AF65-F5344CB8AC3E}">
        <p14:creationId xmlns:p14="http://schemas.microsoft.com/office/powerpoint/2010/main" val="36398186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22</a:t>
            </a:fld>
            <a:endParaRPr lang="fr-FR"/>
          </a:p>
        </p:txBody>
      </p:sp>
    </p:spTree>
    <p:extLst>
      <p:ext uri="{BB962C8B-B14F-4D97-AF65-F5344CB8AC3E}">
        <p14:creationId xmlns:p14="http://schemas.microsoft.com/office/powerpoint/2010/main" val="1732791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23</a:t>
            </a:fld>
            <a:endParaRPr lang="fr-FR"/>
          </a:p>
        </p:txBody>
      </p:sp>
    </p:spTree>
    <p:extLst>
      <p:ext uri="{BB962C8B-B14F-4D97-AF65-F5344CB8AC3E}">
        <p14:creationId xmlns:p14="http://schemas.microsoft.com/office/powerpoint/2010/main" val="26825699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24</a:t>
            </a:fld>
            <a:endParaRPr lang="fr-FR"/>
          </a:p>
        </p:txBody>
      </p:sp>
    </p:spTree>
    <p:extLst>
      <p:ext uri="{BB962C8B-B14F-4D97-AF65-F5344CB8AC3E}">
        <p14:creationId xmlns:p14="http://schemas.microsoft.com/office/powerpoint/2010/main" val="23020817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25</a:t>
            </a:fld>
            <a:endParaRPr lang="fr-FR"/>
          </a:p>
        </p:txBody>
      </p:sp>
    </p:spTree>
    <p:extLst>
      <p:ext uri="{BB962C8B-B14F-4D97-AF65-F5344CB8AC3E}">
        <p14:creationId xmlns:p14="http://schemas.microsoft.com/office/powerpoint/2010/main" val="1395171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26</a:t>
            </a:fld>
            <a:endParaRPr lang="fr-FR"/>
          </a:p>
        </p:txBody>
      </p:sp>
    </p:spTree>
    <p:extLst>
      <p:ext uri="{BB962C8B-B14F-4D97-AF65-F5344CB8AC3E}">
        <p14:creationId xmlns:p14="http://schemas.microsoft.com/office/powerpoint/2010/main" val="37513926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27</a:t>
            </a:fld>
            <a:endParaRPr lang="fr-FR"/>
          </a:p>
        </p:txBody>
      </p:sp>
    </p:spTree>
    <p:extLst>
      <p:ext uri="{BB962C8B-B14F-4D97-AF65-F5344CB8AC3E}">
        <p14:creationId xmlns:p14="http://schemas.microsoft.com/office/powerpoint/2010/main" val="3999117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28</a:t>
            </a:fld>
            <a:endParaRPr lang="fr-FR"/>
          </a:p>
        </p:txBody>
      </p:sp>
    </p:spTree>
    <p:extLst>
      <p:ext uri="{BB962C8B-B14F-4D97-AF65-F5344CB8AC3E}">
        <p14:creationId xmlns:p14="http://schemas.microsoft.com/office/powerpoint/2010/main" val="2377929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29</a:t>
            </a:fld>
            <a:endParaRPr lang="fr-FR"/>
          </a:p>
        </p:txBody>
      </p:sp>
    </p:spTree>
    <p:extLst>
      <p:ext uri="{BB962C8B-B14F-4D97-AF65-F5344CB8AC3E}">
        <p14:creationId xmlns:p14="http://schemas.microsoft.com/office/powerpoint/2010/main" val="3086666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a:t>
            </a:fld>
            <a:endParaRPr lang="fr-FR"/>
          </a:p>
        </p:txBody>
      </p:sp>
    </p:spTree>
    <p:extLst>
      <p:ext uri="{BB962C8B-B14F-4D97-AF65-F5344CB8AC3E}">
        <p14:creationId xmlns:p14="http://schemas.microsoft.com/office/powerpoint/2010/main" val="29728794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30</a:t>
            </a:fld>
            <a:endParaRPr lang="fr-FR"/>
          </a:p>
        </p:txBody>
      </p:sp>
    </p:spTree>
    <p:extLst>
      <p:ext uri="{BB962C8B-B14F-4D97-AF65-F5344CB8AC3E}">
        <p14:creationId xmlns:p14="http://schemas.microsoft.com/office/powerpoint/2010/main" val="40782914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31</a:t>
            </a:fld>
            <a:endParaRPr lang="fr-FR"/>
          </a:p>
        </p:txBody>
      </p:sp>
    </p:spTree>
    <p:extLst>
      <p:ext uri="{BB962C8B-B14F-4D97-AF65-F5344CB8AC3E}">
        <p14:creationId xmlns:p14="http://schemas.microsoft.com/office/powerpoint/2010/main" val="2925279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32</a:t>
            </a:fld>
            <a:endParaRPr lang="fr-FR"/>
          </a:p>
        </p:txBody>
      </p:sp>
    </p:spTree>
    <p:extLst>
      <p:ext uri="{BB962C8B-B14F-4D97-AF65-F5344CB8AC3E}">
        <p14:creationId xmlns:p14="http://schemas.microsoft.com/office/powerpoint/2010/main" val="35765614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33</a:t>
            </a:fld>
            <a:endParaRPr lang="fr-FR"/>
          </a:p>
        </p:txBody>
      </p:sp>
    </p:spTree>
    <p:extLst>
      <p:ext uri="{BB962C8B-B14F-4D97-AF65-F5344CB8AC3E}">
        <p14:creationId xmlns:p14="http://schemas.microsoft.com/office/powerpoint/2010/main" val="2728039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34</a:t>
            </a:fld>
            <a:endParaRPr lang="fr-FR"/>
          </a:p>
        </p:txBody>
      </p:sp>
    </p:spTree>
    <p:extLst>
      <p:ext uri="{BB962C8B-B14F-4D97-AF65-F5344CB8AC3E}">
        <p14:creationId xmlns:p14="http://schemas.microsoft.com/office/powerpoint/2010/main" val="37591990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35</a:t>
            </a:fld>
            <a:endParaRPr lang="fr-FR"/>
          </a:p>
        </p:txBody>
      </p:sp>
    </p:spTree>
    <p:extLst>
      <p:ext uri="{BB962C8B-B14F-4D97-AF65-F5344CB8AC3E}">
        <p14:creationId xmlns:p14="http://schemas.microsoft.com/office/powerpoint/2010/main" val="19381062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36</a:t>
            </a:fld>
            <a:endParaRPr lang="fr-FR"/>
          </a:p>
        </p:txBody>
      </p:sp>
    </p:spTree>
    <p:extLst>
      <p:ext uri="{BB962C8B-B14F-4D97-AF65-F5344CB8AC3E}">
        <p14:creationId xmlns:p14="http://schemas.microsoft.com/office/powerpoint/2010/main" val="33382918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37</a:t>
            </a:fld>
            <a:endParaRPr lang="fr-FR"/>
          </a:p>
        </p:txBody>
      </p:sp>
    </p:spTree>
    <p:extLst>
      <p:ext uri="{BB962C8B-B14F-4D97-AF65-F5344CB8AC3E}">
        <p14:creationId xmlns:p14="http://schemas.microsoft.com/office/powerpoint/2010/main" val="34883826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38</a:t>
            </a:fld>
            <a:endParaRPr lang="fr-FR"/>
          </a:p>
        </p:txBody>
      </p:sp>
    </p:spTree>
    <p:extLst>
      <p:ext uri="{BB962C8B-B14F-4D97-AF65-F5344CB8AC3E}">
        <p14:creationId xmlns:p14="http://schemas.microsoft.com/office/powerpoint/2010/main" val="35512652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39</a:t>
            </a:fld>
            <a:endParaRPr lang="fr-FR"/>
          </a:p>
        </p:txBody>
      </p:sp>
    </p:spTree>
    <p:extLst>
      <p:ext uri="{BB962C8B-B14F-4D97-AF65-F5344CB8AC3E}">
        <p14:creationId xmlns:p14="http://schemas.microsoft.com/office/powerpoint/2010/main" val="11190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a:t>
            </a:fld>
            <a:endParaRPr lang="fr-FR"/>
          </a:p>
        </p:txBody>
      </p:sp>
    </p:spTree>
    <p:extLst>
      <p:ext uri="{BB962C8B-B14F-4D97-AF65-F5344CB8AC3E}">
        <p14:creationId xmlns:p14="http://schemas.microsoft.com/office/powerpoint/2010/main" val="25916329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40</a:t>
            </a:fld>
            <a:endParaRPr lang="fr-FR"/>
          </a:p>
        </p:txBody>
      </p:sp>
    </p:spTree>
    <p:extLst>
      <p:ext uri="{BB962C8B-B14F-4D97-AF65-F5344CB8AC3E}">
        <p14:creationId xmlns:p14="http://schemas.microsoft.com/office/powerpoint/2010/main" val="15444587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41</a:t>
            </a:fld>
            <a:endParaRPr lang="fr-FR"/>
          </a:p>
        </p:txBody>
      </p:sp>
    </p:spTree>
    <p:extLst>
      <p:ext uri="{BB962C8B-B14F-4D97-AF65-F5344CB8AC3E}">
        <p14:creationId xmlns:p14="http://schemas.microsoft.com/office/powerpoint/2010/main" val="26194602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42</a:t>
            </a:fld>
            <a:endParaRPr lang="fr-FR"/>
          </a:p>
        </p:txBody>
      </p:sp>
    </p:spTree>
    <p:extLst>
      <p:ext uri="{BB962C8B-B14F-4D97-AF65-F5344CB8AC3E}">
        <p14:creationId xmlns:p14="http://schemas.microsoft.com/office/powerpoint/2010/main" val="20943234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43</a:t>
            </a:fld>
            <a:endParaRPr lang="fr-FR"/>
          </a:p>
        </p:txBody>
      </p:sp>
    </p:spTree>
    <p:extLst>
      <p:ext uri="{BB962C8B-B14F-4D97-AF65-F5344CB8AC3E}">
        <p14:creationId xmlns:p14="http://schemas.microsoft.com/office/powerpoint/2010/main" val="10002733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44</a:t>
            </a:fld>
            <a:endParaRPr lang="fr-FR"/>
          </a:p>
        </p:txBody>
      </p:sp>
    </p:spTree>
    <p:extLst>
      <p:ext uri="{BB962C8B-B14F-4D97-AF65-F5344CB8AC3E}">
        <p14:creationId xmlns:p14="http://schemas.microsoft.com/office/powerpoint/2010/main" val="36490086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45</a:t>
            </a:fld>
            <a:endParaRPr lang="fr-FR"/>
          </a:p>
        </p:txBody>
      </p:sp>
    </p:spTree>
    <p:extLst>
      <p:ext uri="{BB962C8B-B14F-4D97-AF65-F5344CB8AC3E}">
        <p14:creationId xmlns:p14="http://schemas.microsoft.com/office/powerpoint/2010/main" val="27583010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46</a:t>
            </a:fld>
            <a:endParaRPr lang="fr-FR"/>
          </a:p>
        </p:txBody>
      </p:sp>
    </p:spTree>
    <p:extLst>
      <p:ext uri="{BB962C8B-B14F-4D97-AF65-F5344CB8AC3E}">
        <p14:creationId xmlns:p14="http://schemas.microsoft.com/office/powerpoint/2010/main" val="41753336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47</a:t>
            </a:fld>
            <a:endParaRPr lang="fr-FR"/>
          </a:p>
        </p:txBody>
      </p:sp>
    </p:spTree>
    <p:extLst>
      <p:ext uri="{BB962C8B-B14F-4D97-AF65-F5344CB8AC3E}">
        <p14:creationId xmlns:p14="http://schemas.microsoft.com/office/powerpoint/2010/main" val="10992244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48</a:t>
            </a:fld>
            <a:endParaRPr lang="fr-FR"/>
          </a:p>
        </p:txBody>
      </p:sp>
    </p:spTree>
    <p:extLst>
      <p:ext uri="{BB962C8B-B14F-4D97-AF65-F5344CB8AC3E}">
        <p14:creationId xmlns:p14="http://schemas.microsoft.com/office/powerpoint/2010/main" val="32619603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957406DF-982C-451F-B6D0-70AAAD190B37}" type="slidenum">
              <a:rPr lang="en-US" altLang="fr-FR">
                <a:latin typeface="Arial" panose="020B0604020202020204" pitchFamily="34" charset="0"/>
              </a:rPr>
              <a:pPr eaLnBrk="1" hangingPunct="1"/>
              <a:t>49</a:t>
            </a:fld>
            <a:endParaRPr lang="en-US" altLang="fr-FR">
              <a:latin typeface="Arial" panose="020B0604020202020204" pitchFamily="34" charset="0"/>
            </a:endParaRPr>
          </a:p>
        </p:txBody>
      </p:sp>
      <p:sp>
        <p:nvSpPr>
          <p:cNvPr id="61443" name="Slide Image Placeholder 1"/>
          <p:cNvSpPr>
            <a:spLocks noGrp="1" noRot="1" noChangeAspect="1" noTextEdit="1"/>
          </p:cNvSpPr>
          <p:nvPr>
            <p:ph type="sldImg"/>
          </p:nvPr>
        </p:nvSpPr>
        <p:spPr>
          <a:xfrm>
            <a:off x="384175" y="687388"/>
            <a:ext cx="6091238" cy="3427412"/>
          </a:xfrm>
          <a:ln/>
        </p:spPr>
      </p:sp>
      <p:sp>
        <p:nvSpPr>
          <p:cNvPr id="61444" name="Notes Placeholder 2"/>
          <p:cNvSpPr>
            <a:spLocks noGrp="1"/>
          </p:cNvSpPr>
          <p:nvPr>
            <p:ph type="body" idx="1"/>
          </p:nvPr>
        </p:nvSpPr>
        <p:spPr>
          <a:xfrm>
            <a:off x="914400" y="4343400"/>
            <a:ext cx="5029200" cy="4113213"/>
          </a:xfrm>
          <a:noFill/>
        </p:spPr>
        <p:txBody>
          <a:bodyPr lIns="96067" tIns="48033" rIns="96067" bIns="48033"/>
          <a:lstStyle/>
          <a:p>
            <a:pPr eaLnBrk="1" hangingPunct="1"/>
            <a:r>
              <a:rPr lang="fr-CA" altLang="fr-FR">
                <a:latin typeface="Arial" panose="020B0604020202020204" pitchFamily="34" charset="0"/>
                <a:cs typeface="Arial" panose="020B0604020202020204" pitchFamily="34" charset="0"/>
              </a:rPr>
              <a:t>Notes for trainers:</a:t>
            </a:r>
          </a:p>
          <a:p>
            <a:pPr eaLnBrk="1" hangingPunct="1"/>
            <a:endParaRPr lang="fr-CA" altLang="fr-FR">
              <a:latin typeface="Arial" panose="020B0604020202020204" pitchFamily="34" charset="0"/>
              <a:cs typeface="Arial" panose="020B0604020202020204" pitchFamily="34" charset="0"/>
            </a:endParaRPr>
          </a:p>
          <a:p>
            <a:pPr eaLnBrk="1" hangingPunct="1"/>
            <a:r>
              <a:rPr lang="fr-CA" altLang="fr-FR" sz="1000" b="1">
                <a:latin typeface="Arial" panose="020B0604020202020204" pitchFamily="34" charset="0"/>
                <a:cs typeface="Arial" panose="020B0604020202020204" pitchFamily="34" charset="0"/>
              </a:rPr>
              <a:t>The position of the assistant’s hands are inappropriate. The hands should  be cupped over ears and the head of the child should be against the base of the board.</a:t>
            </a:r>
          </a:p>
          <a:p>
            <a:pPr eaLnBrk="1" hangingPunct="1"/>
            <a:endParaRPr lang="fr-CA" altLang="fr-FR" sz="1000" b="1">
              <a:latin typeface="Arial" panose="020B0604020202020204" pitchFamily="34" charset="0"/>
              <a:cs typeface="Arial" panose="020B0604020202020204" pitchFamily="34" charset="0"/>
            </a:endParaRPr>
          </a:p>
          <a:p>
            <a:pPr eaLnBrk="1" hangingPunct="1"/>
            <a:r>
              <a:rPr lang="fr-CA" altLang="fr-FR" sz="1000" b="1">
                <a:latin typeface="Arial" panose="020B0604020202020204" pitchFamily="34" charset="0"/>
                <a:cs typeface="Arial" panose="020B0604020202020204" pitchFamily="34" charset="0"/>
              </a:rPr>
              <a:t>The measurer’s hand is supposed to be on the child’s knees.</a:t>
            </a:r>
          </a:p>
          <a:p>
            <a:pPr eaLnBrk="1" hangingPunct="1"/>
            <a:endParaRPr lang="fr-CA" altLang="fr-FR" sz="1000" b="1">
              <a:latin typeface="Arial" panose="020B0604020202020204" pitchFamily="34" charset="0"/>
              <a:cs typeface="Arial" panose="020B0604020202020204" pitchFamily="34" charset="0"/>
            </a:endParaRPr>
          </a:p>
          <a:p>
            <a:pPr eaLnBrk="1" hangingPunct="1"/>
            <a:r>
              <a:rPr lang="fr-CA" altLang="fr-FR" sz="1000" b="1">
                <a:latin typeface="Arial" panose="020B0604020202020204" pitchFamily="34" charset="0"/>
                <a:cs typeface="Arial" panose="020B0604020202020204" pitchFamily="34" charset="0"/>
              </a:rPr>
              <a:t>The measurer is supposed to push the foot piece against the child’s feet.</a:t>
            </a:r>
          </a:p>
          <a:p>
            <a:pPr eaLnBrk="1" hangingPunct="1"/>
            <a:endParaRPr lang="fr-CA" altLang="fr-FR" sz="1000" b="1">
              <a:latin typeface="Arial" panose="020B0604020202020204" pitchFamily="34" charset="0"/>
              <a:cs typeface="Arial" panose="020B0604020202020204" pitchFamily="34" charset="0"/>
            </a:endParaRPr>
          </a:p>
          <a:p>
            <a:pPr eaLnBrk="1" hangingPunct="1"/>
            <a:r>
              <a:rPr lang="fr-CA" altLang="fr-FR" sz="1000" b="1">
                <a:latin typeface="Arial" panose="020B0604020202020204" pitchFamily="34" charset="0"/>
                <a:cs typeface="Arial" panose="020B0604020202020204" pitchFamily="34" charset="0"/>
              </a:rPr>
              <a:t>The measurer is supposed to be placed in parallel to the foot piece.</a:t>
            </a:r>
          </a:p>
        </p:txBody>
      </p:sp>
      <p:sp>
        <p:nvSpPr>
          <p:cNvPr id="69636" name="Slide Number Placeholder 3"/>
          <p:cNvSpPr txBox="1">
            <a:spLocks noGrp="1"/>
          </p:cNvSpPr>
          <p:nvPr/>
        </p:nvSpPr>
        <p:spPr bwMode="auto">
          <a:xfrm>
            <a:off x="6175375" y="8662988"/>
            <a:ext cx="682625" cy="481012"/>
          </a:xfrm>
          <a:prstGeom prst="rect">
            <a:avLst/>
          </a:prstGeom>
          <a:noFill/>
          <a:ln>
            <a:miter lim="800000"/>
            <a:headEnd/>
            <a:tailEnd/>
          </a:ln>
        </p:spPr>
        <p:txBody>
          <a:bodyPr lIns="96067" tIns="48033" rIns="96067" bIns="48033" anchor="b"/>
          <a:lstStyle>
            <a:lvl1pPr defTabSz="960438" eaLnBrk="0" hangingPunct="0">
              <a:defRPr>
                <a:solidFill>
                  <a:schemeClr val="tx1"/>
                </a:solidFill>
                <a:latin typeface="Verdana" panose="020B0604030504040204" pitchFamily="34" charset="0"/>
                <a:cs typeface="Arial" panose="020B0604020202020204" pitchFamily="34" charset="0"/>
              </a:defRPr>
            </a:lvl1pPr>
            <a:lvl2pPr marL="742950" indent="-285750" defTabSz="960438" eaLnBrk="0" hangingPunct="0">
              <a:defRPr>
                <a:solidFill>
                  <a:schemeClr val="tx1"/>
                </a:solidFill>
                <a:latin typeface="Verdana" panose="020B0604030504040204" pitchFamily="34" charset="0"/>
                <a:cs typeface="Arial" panose="020B0604020202020204" pitchFamily="34" charset="0"/>
              </a:defRPr>
            </a:lvl2pPr>
            <a:lvl3pPr marL="1143000" indent="-228600" defTabSz="960438" eaLnBrk="0" hangingPunct="0">
              <a:defRPr>
                <a:solidFill>
                  <a:schemeClr val="tx1"/>
                </a:solidFill>
                <a:latin typeface="Verdana" panose="020B0604030504040204" pitchFamily="34" charset="0"/>
                <a:cs typeface="Arial" panose="020B0604020202020204" pitchFamily="34" charset="0"/>
              </a:defRPr>
            </a:lvl3pPr>
            <a:lvl4pPr marL="1600200" indent="-228600" defTabSz="960438" eaLnBrk="0" hangingPunct="0">
              <a:defRPr>
                <a:solidFill>
                  <a:schemeClr val="tx1"/>
                </a:solidFill>
                <a:latin typeface="Verdana" panose="020B0604030504040204" pitchFamily="34" charset="0"/>
                <a:cs typeface="Arial" panose="020B0604020202020204" pitchFamily="34" charset="0"/>
              </a:defRPr>
            </a:lvl4pPr>
            <a:lvl5pPr marL="2057400" indent="-228600" defTabSz="960438" eaLnBrk="0" hangingPunct="0">
              <a:defRPr>
                <a:solidFill>
                  <a:schemeClr val="tx1"/>
                </a:solidFill>
                <a:latin typeface="Verdana" panose="020B0604030504040204" pitchFamily="34" charset="0"/>
                <a:cs typeface="Arial" panose="020B0604020202020204" pitchFamily="34" charset="0"/>
              </a:defRPr>
            </a:lvl5pPr>
            <a:lvl6pPr marL="25146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eaLnBrk="1" hangingPunct="1"/>
            <a:fld id="{49112904-AAD9-47D1-9550-A80B5E1F8B09}" type="slidenum">
              <a:rPr lang="fr-FR" altLang="fr-FR" sz="1100">
                <a:latin typeface="Calibri" panose="020F0502020204030204" pitchFamily="34" charset="0"/>
                <a:ea typeface="MS PGothic" panose="020B0600070205080204" pitchFamily="34" charset="-128"/>
              </a:rPr>
              <a:pPr algn="r" eaLnBrk="1" hangingPunct="1"/>
              <a:t>49</a:t>
            </a:fld>
            <a:endParaRPr lang="fr-FR" altLang="fr-FR" sz="1100">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4223999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a:t>
            </a:fld>
            <a:endParaRPr lang="fr-FR"/>
          </a:p>
        </p:txBody>
      </p:sp>
    </p:spTree>
    <p:extLst>
      <p:ext uri="{BB962C8B-B14F-4D97-AF65-F5344CB8AC3E}">
        <p14:creationId xmlns:p14="http://schemas.microsoft.com/office/powerpoint/2010/main" val="4978353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95B311EA-88E6-45B0-AA1F-89ECDDBF7CE4}" type="slidenum">
              <a:rPr lang="en-US" altLang="fr-FR">
                <a:latin typeface="Arial" panose="020B0604020202020204" pitchFamily="34" charset="0"/>
              </a:rPr>
              <a:pPr eaLnBrk="1" hangingPunct="1"/>
              <a:t>50</a:t>
            </a:fld>
            <a:endParaRPr lang="en-US" altLang="fr-FR">
              <a:latin typeface="Arial" panose="020B0604020202020204" pitchFamily="34" charset="0"/>
            </a:endParaRPr>
          </a:p>
        </p:txBody>
      </p:sp>
      <p:sp>
        <p:nvSpPr>
          <p:cNvPr id="63491" name="Slide Image Placeholder 1"/>
          <p:cNvSpPr>
            <a:spLocks noGrp="1" noRot="1" noChangeAspect="1" noTextEdit="1"/>
          </p:cNvSpPr>
          <p:nvPr>
            <p:ph type="sldImg"/>
          </p:nvPr>
        </p:nvSpPr>
        <p:spPr>
          <a:xfrm>
            <a:off x="384175" y="687388"/>
            <a:ext cx="6091238" cy="3427412"/>
          </a:xfrm>
          <a:ln/>
        </p:spPr>
      </p:sp>
      <p:sp>
        <p:nvSpPr>
          <p:cNvPr id="63492" name="Notes Placeholder 2"/>
          <p:cNvSpPr>
            <a:spLocks noGrp="1"/>
          </p:cNvSpPr>
          <p:nvPr>
            <p:ph type="body" idx="1"/>
          </p:nvPr>
        </p:nvSpPr>
        <p:spPr>
          <a:xfrm>
            <a:off x="914400" y="4343400"/>
            <a:ext cx="5029200" cy="4113213"/>
          </a:xfrm>
          <a:noFill/>
        </p:spPr>
        <p:txBody>
          <a:bodyPr lIns="96067" tIns="48033" rIns="96067" bIns="48033"/>
          <a:lstStyle/>
          <a:p>
            <a:pPr eaLnBrk="1" hangingPunct="1"/>
            <a:r>
              <a:rPr lang="fr-CA" altLang="fr-FR">
                <a:latin typeface="Arial" panose="020B0604020202020204" pitchFamily="34" charset="0"/>
                <a:cs typeface="Arial" panose="020B0604020202020204" pitchFamily="34" charset="0"/>
              </a:rPr>
              <a:t>Notes for trainers:</a:t>
            </a:r>
          </a:p>
          <a:p>
            <a:pPr eaLnBrk="1" hangingPunct="1"/>
            <a:endParaRPr lang="fr-CA" altLang="fr-FR">
              <a:latin typeface="Arial" panose="020B0604020202020204" pitchFamily="34" charset="0"/>
              <a:cs typeface="Arial" panose="020B0604020202020204" pitchFamily="34" charset="0"/>
            </a:endParaRPr>
          </a:p>
          <a:p>
            <a:pPr eaLnBrk="1" hangingPunct="1"/>
            <a:r>
              <a:rPr lang="fr-CA" altLang="fr-FR" sz="1000" b="1">
                <a:latin typeface="Arial" panose="020B0604020202020204" pitchFamily="34" charset="0"/>
                <a:cs typeface="Arial" panose="020B0604020202020204" pitchFamily="34" charset="0"/>
              </a:rPr>
              <a:t>The surveyor is only checking one foot for edema. </a:t>
            </a:r>
            <a:endParaRPr lang="en-CA" altLang="fr-FR" sz="1000" b="1">
              <a:latin typeface="Arial" panose="020B0604020202020204" pitchFamily="34" charset="0"/>
              <a:cs typeface="Arial" panose="020B0604020202020204" pitchFamily="34" charset="0"/>
            </a:endParaRPr>
          </a:p>
        </p:txBody>
      </p:sp>
      <p:sp>
        <p:nvSpPr>
          <p:cNvPr id="4" name="Slide Number Placeholder 3"/>
          <p:cNvSpPr txBox="1">
            <a:spLocks noGrp="1"/>
          </p:cNvSpPr>
          <p:nvPr/>
        </p:nvSpPr>
        <p:spPr bwMode="auto">
          <a:xfrm>
            <a:off x="6175375" y="8662988"/>
            <a:ext cx="682625" cy="481012"/>
          </a:xfrm>
          <a:prstGeom prst="rect">
            <a:avLst/>
          </a:prstGeom>
          <a:noFill/>
          <a:ln>
            <a:miter lim="800000"/>
            <a:headEnd/>
            <a:tailEnd/>
          </a:ln>
        </p:spPr>
        <p:txBody>
          <a:bodyPr lIns="96067" tIns="48033" rIns="96067" bIns="48033" anchor="b"/>
          <a:lstStyle>
            <a:lvl1pPr defTabSz="960438" eaLnBrk="0" hangingPunct="0">
              <a:defRPr>
                <a:solidFill>
                  <a:schemeClr val="tx1"/>
                </a:solidFill>
                <a:latin typeface="Verdana" panose="020B0604030504040204" pitchFamily="34" charset="0"/>
                <a:cs typeface="Arial" panose="020B0604020202020204" pitchFamily="34" charset="0"/>
              </a:defRPr>
            </a:lvl1pPr>
            <a:lvl2pPr marL="742950" indent="-285750" defTabSz="960438" eaLnBrk="0" hangingPunct="0">
              <a:defRPr>
                <a:solidFill>
                  <a:schemeClr val="tx1"/>
                </a:solidFill>
                <a:latin typeface="Verdana" panose="020B0604030504040204" pitchFamily="34" charset="0"/>
                <a:cs typeface="Arial" panose="020B0604020202020204" pitchFamily="34" charset="0"/>
              </a:defRPr>
            </a:lvl2pPr>
            <a:lvl3pPr marL="1143000" indent="-228600" defTabSz="960438" eaLnBrk="0" hangingPunct="0">
              <a:defRPr>
                <a:solidFill>
                  <a:schemeClr val="tx1"/>
                </a:solidFill>
                <a:latin typeface="Verdana" panose="020B0604030504040204" pitchFamily="34" charset="0"/>
                <a:cs typeface="Arial" panose="020B0604020202020204" pitchFamily="34" charset="0"/>
              </a:defRPr>
            </a:lvl3pPr>
            <a:lvl4pPr marL="1600200" indent="-228600" defTabSz="960438" eaLnBrk="0" hangingPunct="0">
              <a:defRPr>
                <a:solidFill>
                  <a:schemeClr val="tx1"/>
                </a:solidFill>
                <a:latin typeface="Verdana" panose="020B0604030504040204" pitchFamily="34" charset="0"/>
                <a:cs typeface="Arial" panose="020B0604020202020204" pitchFamily="34" charset="0"/>
              </a:defRPr>
            </a:lvl4pPr>
            <a:lvl5pPr marL="2057400" indent="-228600" defTabSz="960438" eaLnBrk="0" hangingPunct="0">
              <a:defRPr>
                <a:solidFill>
                  <a:schemeClr val="tx1"/>
                </a:solidFill>
                <a:latin typeface="Verdana" panose="020B0604030504040204" pitchFamily="34" charset="0"/>
                <a:cs typeface="Arial" panose="020B0604020202020204" pitchFamily="34" charset="0"/>
              </a:defRPr>
            </a:lvl5pPr>
            <a:lvl6pPr marL="25146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eaLnBrk="1" hangingPunct="1"/>
            <a:fld id="{459633F0-04A4-4F75-8D94-FEC424C90F18}" type="slidenum">
              <a:rPr lang="fr-FR" altLang="fr-FR" sz="1100">
                <a:latin typeface="Calibri" panose="020F0502020204030204" pitchFamily="34" charset="0"/>
                <a:ea typeface="MS PGothic" panose="020B0600070205080204" pitchFamily="34" charset="-128"/>
              </a:rPr>
              <a:pPr algn="r" eaLnBrk="1" hangingPunct="1"/>
              <a:t>50</a:t>
            </a:fld>
            <a:endParaRPr lang="fr-FR" altLang="fr-FR" sz="1100">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38312688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6ED8D1B5-2EFB-4F9F-879C-5E9E08E74325}" type="slidenum">
              <a:rPr lang="en-US" altLang="fr-FR">
                <a:latin typeface="Arial" panose="020B0604020202020204" pitchFamily="34" charset="0"/>
              </a:rPr>
              <a:pPr eaLnBrk="1" hangingPunct="1"/>
              <a:t>51</a:t>
            </a:fld>
            <a:endParaRPr lang="en-US" altLang="fr-FR">
              <a:latin typeface="Arial" panose="020B0604020202020204" pitchFamily="34" charset="0"/>
            </a:endParaRPr>
          </a:p>
        </p:txBody>
      </p:sp>
      <p:sp>
        <p:nvSpPr>
          <p:cNvPr id="64515" name="Slide Image Placeholder 1"/>
          <p:cNvSpPr>
            <a:spLocks noGrp="1" noRot="1" noChangeAspect="1" noTextEdit="1"/>
          </p:cNvSpPr>
          <p:nvPr>
            <p:ph type="sldImg"/>
          </p:nvPr>
        </p:nvSpPr>
        <p:spPr>
          <a:xfrm>
            <a:off x="384175" y="687388"/>
            <a:ext cx="6091238" cy="3427412"/>
          </a:xfrm>
          <a:ln/>
        </p:spPr>
      </p:sp>
      <p:sp>
        <p:nvSpPr>
          <p:cNvPr id="64516" name="Notes Placeholder 2"/>
          <p:cNvSpPr>
            <a:spLocks noGrp="1"/>
          </p:cNvSpPr>
          <p:nvPr>
            <p:ph type="body" idx="1"/>
          </p:nvPr>
        </p:nvSpPr>
        <p:spPr>
          <a:xfrm>
            <a:off x="914400" y="4343400"/>
            <a:ext cx="5029200" cy="4113213"/>
          </a:xfrm>
          <a:noFill/>
        </p:spPr>
        <p:txBody>
          <a:bodyPr lIns="96067" tIns="48033" rIns="96067" bIns="48033"/>
          <a:lstStyle/>
          <a:p>
            <a:pPr eaLnBrk="1" hangingPunct="1"/>
            <a:r>
              <a:rPr lang="fr-CA" altLang="fr-FR">
                <a:latin typeface="Arial" panose="020B0604020202020204" pitchFamily="34" charset="0"/>
                <a:cs typeface="Arial" panose="020B0604020202020204" pitchFamily="34" charset="0"/>
              </a:rPr>
              <a:t>Notes for trainers:</a:t>
            </a:r>
          </a:p>
          <a:p>
            <a:pPr eaLnBrk="1" hangingPunct="1"/>
            <a:endParaRPr lang="fr-CA" altLang="fr-FR">
              <a:latin typeface="Arial" panose="020B0604020202020204" pitchFamily="34" charset="0"/>
              <a:cs typeface="Arial" panose="020B0604020202020204" pitchFamily="34" charset="0"/>
            </a:endParaRPr>
          </a:p>
          <a:p>
            <a:pPr eaLnBrk="1" hangingPunct="1"/>
            <a:r>
              <a:rPr lang="fr-CA" altLang="fr-FR" sz="1000" b="1">
                <a:latin typeface="Arial" panose="020B0604020202020204" pitchFamily="34" charset="0"/>
                <a:cs typeface="Arial" panose="020B0604020202020204" pitchFamily="34" charset="0"/>
              </a:rPr>
              <a:t>The MUAC tape is too loose.</a:t>
            </a:r>
            <a:endParaRPr lang="en-CA" altLang="fr-FR" sz="1000" b="1">
              <a:latin typeface="Arial" panose="020B0604020202020204" pitchFamily="34" charset="0"/>
              <a:cs typeface="Arial" panose="020B0604020202020204" pitchFamily="34" charset="0"/>
            </a:endParaRPr>
          </a:p>
        </p:txBody>
      </p:sp>
      <p:sp>
        <p:nvSpPr>
          <p:cNvPr id="4" name="Slide Number Placeholder 3"/>
          <p:cNvSpPr txBox="1">
            <a:spLocks noGrp="1"/>
          </p:cNvSpPr>
          <p:nvPr/>
        </p:nvSpPr>
        <p:spPr bwMode="auto">
          <a:xfrm>
            <a:off x="6175375" y="8662988"/>
            <a:ext cx="682625" cy="481012"/>
          </a:xfrm>
          <a:prstGeom prst="rect">
            <a:avLst/>
          </a:prstGeom>
          <a:noFill/>
          <a:ln>
            <a:miter lim="800000"/>
            <a:headEnd/>
            <a:tailEnd/>
          </a:ln>
        </p:spPr>
        <p:txBody>
          <a:bodyPr lIns="96067" tIns="48033" rIns="96067" bIns="48033" anchor="b"/>
          <a:lstStyle>
            <a:lvl1pPr defTabSz="960438" eaLnBrk="0" hangingPunct="0">
              <a:defRPr>
                <a:solidFill>
                  <a:schemeClr val="tx1"/>
                </a:solidFill>
                <a:latin typeface="Verdana" panose="020B0604030504040204" pitchFamily="34" charset="0"/>
                <a:cs typeface="Arial" panose="020B0604020202020204" pitchFamily="34" charset="0"/>
              </a:defRPr>
            </a:lvl1pPr>
            <a:lvl2pPr marL="742950" indent="-285750" defTabSz="960438" eaLnBrk="0" hangingPunct="0">
              <a:defRPr>
                <a:solidFill>
                  <a:schemeClr val="tx1"/>
                </a:solidFill>
                <a:latin typeface="Verdana" panose="020B0604030504040204" pitchFamily="34" charset="0"/>
                <a:cs typeface="Arial" panose="020B0604020202020204" pitchFamily="34" charset="0"/>
              </a:defRPr>
            </a:lvl2pPr>
            <a:lvl3pPr marL="1143000" indent="-228600" defTabSz="960438" eaLnBrk="0" hangingPunct="0">
              <a:defRPr>
                <a:solidFill>
                  <a:schemeClr val="tx1"/>
                </a:solidFill>
                <a:latin typeface="Verdana" panose="020B0604030504040204" pitchFamily="34" charset="0"/>
                <a:cs typeface="Arial" panose="020B0604020202020204" pitchFamily="34" charset="0"/>
              </a:defRPr>
            </a:lvl3pPr>
            <a:lvl4pPr marL="1600200" indent="-228600" defTabSz="960438" eaLnBrk="0" hangingPunct="0">
              <a:defRPr>
                <a:solidFill>
                  <a:schemeClr val="tx1"/>
                </a:solidFill>
                <a:latin typeface="Verdana" panose="020B0604030504040204" pitchFamily="34" charset="0"/>
                <a:cs typeface="Arial" panose="020B0604020202020204" pitchFamily="34" charset="0"/>
              </a:defRPr>
            </a:lvl4pPr>
            <a:lvl5pPr marL="2057400" indent="-228600" defTabSz="960438" eaLnBrk="0" hangingPunct="0">
              <a:defRPr>
                <a:solidFill>
                  <a:schemeClr val="tx1"/>
                </a:solidFill>
                <a:latin typeface="Verdana" panose="020B0604030504040204" pitchFamily="34" charset="0"/>
                <a:cs typeface="Arial" panose="020B0604020202020204" pitchFamily="34" charset="0"/>
              </a:defRPr>
            </a:lvl5pPr>
            <a:lvl6pPr marL="25146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eaLnBrk="1" hangingPunct="1"/>
            <a:fld id="{0918A81A-3A50-412E-9E6F-EF423EC2666F}" type="slidenum">
              <a:rPr lang="fr-FR" altLang="fr-FR" sz="1100">
                <a:latin typeface="Calibri" panose="020F0502020204030204" pitchFamily="34" charset="0"/>
                <a:ea typeface="MS PGothic" panose="020B0600070205080204" pitchFamily="34" charset="-128"/>
              </a:rPr>
              <a:pPr algn="r" eaLnBrk="1" hangingPunct="1"/>
              <a:t>51</a:t>
            </a:fld>
            <a:endParaRPr lang="fr-FR" altLang="fr-FR" sz="1100">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2742692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70D64AEE-BF87-4460-A09A-1E78A1C7CC48}" type="slidenum">
              <a:rPr lang="en-US" altLang="fr-FR">
                <a:latin typeface="Arial" panose="020B0604020202020204" pitchFamily="34" charset="0"/>
              </a:rPr>
              <a:pPr eaLnBrk="1" hangingPunct="1"/>
              <a:t>52</a:t>
            </a:fld>
            <a:endParaRPr lang="en-US" altLang="fr-FR">
              <a:latin typeface="Arial" panose="020B0604020202020204" pitchFamily="34" charset="0"/>
            </a:endParaRPr>
          </a:p>
        </p:txBody>
      </p:sp>
      <p:sp>
        <p:nvSpPr>
          <p:cNvPr id="65539" name="Slide Image Placeholder 1"/>
          <p:cNvSpPr>
            <a:spLocks noGrp="1" noRot="1" noChangeAspect="1" noTextEdit="1"/>
          </p:cNvSpPr>
          <p:nvPr>
            <p:ph type="sldImg"/>
          </p:nvPr>
        </p:nvSpPr>
        <p:spPr>
          <a:xfrm>
            <a:off x="384175" y="687388"/>
            <a:ext cx="6091238" cy="3427412"/>
          </a:xfrm>
          <a:ln/>
        </p:spPr>
      </p:sp>
      <p:sp>
        <p:nvSpPr>
          <p:cNvPr id="65540" name="Notes Placeholder 2"/>
          <p:cNvSpPr>
            <a:spLocks noGrp="1"/>
          </p:cNvSpPr>
          <p:nvPr>
            <p:ph type="body" idx="1"/>
          </p:nvPr>
        </p:nvSpPr>
        <p:spPr>
          <a:xfrm>
            <a:off x="914400" y="4343400"/>
            <a:ext cx="5029200" cy="4113213"/>
          </a:xfrm>
          <a:noFill/>
        </p:spPr>
        <p:txBody>
          <a:bodyPr lIns="96067" tIns="48033" rIns="96067" bIns="48033"/>
          <a:lstStyle/>
          <a:p>
            <a:pPr eaLnBrk="1" hangingPunct="1"/>
            <a:r>
              <a:rPr lang="fr-CA" altLang="fr-FR">
                <a:latin typeface="Arial" panose="020B0604020202020204" pitchFamily="34" charset="0"/>
                <a:cs typeface="Arial" panose="020B0604020202020204" pitchFamily="34" charset="0"/>
              </a:rPr>
              <a:t>Notes for trainers:</a:t>
            </a:r>
          </a:p>
          <a:p>
            <a:pPr eaLnBrk="1" hangingPunct="1"/>
            <a:endParaRPr lang="fr-CA" altLang="fr-FR">
              <a:latin typeface="Arial" panose="020B0604020202020204" pitchFamily="34" charset="0"/>
              <a:cs typeface="Arial" panose="020B0604020202020204" pitchFamily="34" charset="0"/>
            </a:endParaRPr>
          </a:p>
          <a:p>
            <a:pPr eaLnBrk="1" hangingPunct="1"/>
            <a:r>
              <a:rPr lang="fr-CA" altLang="fr-FR" sz="1000" b="1">
                <a:latin typeface="Arial" panose="020B0604020202020204" pitchFamily="34" charset="0"/>
                <a:cs typeface="Arial" panose="020B0604020202020204" pitchFamily="34" charset="0"/>
              </a:rPr>
              <a:t>The measurer is trying to find the mid point on the upper arm of the child without having the child’s arm bent at 90 degrees.</a:t>
            </a:r>
            <a:endParaRPr lang="en-CA" altLang="fr-FR" sz="1000" b="1">
              <a:latin typeface="Arial" panose="020B0604020202020204" pitchFamily="34" charset="0"/>
              <a:cs typeface="Arial" panose="020B0604020202020204" pitchFamily="34" charset="0"/>
            </a:endParaRPr>
          </a:p>
        </p:txBody>
      </p:sp>
      <p:sp>
        <p:nvSpPr>
          <p:cNvPr id="4" name="Slide Number Placeholder 3"/>
          <p:cNvSpPr txBox="1">
            <a:spLocks noGrp="1"/>
          </p:cNvSpPr>
          <p:nvPr/>
        </p:nvSpPr>
        <p:spPr bwMode="auto">
          <a:xfrm>
            <a:off x="6175375" y="8662988"/>
            <a:ext cx="682625" cy="481012"/>
          </a:xfrm>
          <a:prstGeom prst="rect">
            <a:avLst/>
          </a:prstGeom>
          <a:noFill/>
          <a:ln>
            <a:miter lim="800000"/>
            <a:headEnd/>
            <a:tailEnd/>
          </a:ln>
        </p:spPr>
        <p:txBody>
          <a:bodyPr lIns="96067" tIns="48033" rIns="96067" bIns="48033" anchor="b"/>
          <a:lstStyle>
            <a:lvl1pPr defTabSz="960438" eaLnBrk="0" hangingPunct="0">
              <a:defRPr>
                <a:solidFill>
                  <a:schemeClr val="tx1"/>
                </a:solidFill>
                <a:latin typeface="Verdana" panose="020B0604030504040204" pitchFamily="34" charset="0"/>
                <a:cs typeface="Arial" panose="020B0604020202020204" pitchFamily="34" charset="0"/>
              </a:defRPr>
            </a:lvl1pPr>
            <a:lvl2pPr marL="742950" indent="-285750" defTabSz="960438" eaLnBrk="0" hangingPunct="0">
              <a:defRPr>
                <a:solidFill>
                  <a:schemeClr val="tx1"/>
                </a:solidFill>
                <a:latin typeface="Verdana" panose="020B0604030504040204" pitchFamily="34" charset="0"/>
                <a:cs typeface="Arial" panose="020B0604020202020204" pitchFamily="34" charset="0"/>
              </a:defRPr>
            </a:lvl2pPr>
            <a:lvl3pPr marL="1143000" indent="-228600" defTabSz="960438" eaLnBrk="0" hangingPunct="0">
              <a:defRPr>
                <a:solidFill>
                  <a:schemeClr val="tx1"/>
                </a:solidFill>
                <a:latin typeface="Verdana" panose="020B0604030504040204" pitchFamily="34" charset="0"/>
                <a:cs typeface="Arial" panose="020B0604020202020204" pitchFamily="34" charset="0"/>
              </a:defRPr>
            </a:lvl3pPr>
            <a:lvl4pPr marL="1600200" indent="-228600" defTabSz="960438" eaLnBrk="0" hangingPunct="0">
              <a:defRPr>
                <a:solidFill>
                  <a:schemeClr val="tx1"/>
                </a:solidFill>
                <a:latin typeface="Verdana" panose="020B0604030504040204" pitchFamily="34" charset="0"/>
                <a:cs typeface="Arial" panose="020B0604020202020204" pitchFamily="34" charset="0"/>
              </a:defRPr>
            </a:lvl4pPr>
            <a:lvl5pPr marL="2057400" indent="-228600" defTabSz="960438" eaLnBrk="0" hangingPunct="0">
              <a:defRPr>
                <a:solidFill>
                  <a:schemeClr val="tx1"/>
                </a:solidFill>
                <a:latin typeface="Verdana" panose="020B0604030504040204" pitchFamily="34" charset="0"/>
                <a:cs typeface="Arial" panose="020B0604020202020204" pitchFamily="34" charset="0"/>
              </a:defRPr>
            </a:lvl5pPr>
            <a:lvl6pPr marL="25146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eaLnBrk="1" hangingPunct="1"/>
            <a:fld id="{69E7D5DB-BF48-48AD-BEB8-B3528665477D}" type="slidenum">
              <a:rPr lang="fr-FR" altLang="fr-FR" sz="1100">
                <a:latin typeface="Calibri" panose="020F0502020204030204" pitchFamily="34" charset="0"/>
                <a:ea typeface="MS PGothic" panose="020B0600070205080204" pitchFamily="34" charset="-128"/>
              </a:rPr>
              <a:pPr algn="r" eaLnBrk="1" hangingPunct="1"/>
              <a:t>52</a:t>
            </a:fld>
            <a:endParaRPr lang="fr-FR" altLang="fr-FR" sz="1100">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951942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060C9268-3A5B-431F-89BE-7323826258E2}" type="slidenum">
              <a:rPr lang="en-US" altLang="fr-FR">
                <a:latin typeface="Arial" panose="020B0604020202020204" pitchFamily="34" charset="0"/>
              </a:rPr>
              <a:pPr eaLnBrk="1" hangingPunct="1"/>
              <a:t>53</a:t>
            </a:fld>
            <a:endParaRPr lang="en-US" altLang="fr-FR">
              <a:latin typeface="Arial" panose="020B0604020202020204" pitchFamily="34" charset="0"/>
            </a:endParaRPr>
          </a:p>
        </p:txBody>
      </p:sp>
      <p:sp>
        <p:nvSpPr>
          <p:cNvPr id="66563" name="Slide Image Placeholder 1"/>
          <p:cNvSpPr>
            <a:spLocks noGrp="1" noRot="1" noChangeAspect="1" noTextEdit="1"/>
          </p:cNvSpPr>
          <p:nvPr>
            <p:ph type="sldImg"/>
          </p:nvPr>
        </p:nvSpPr>
        <p:spPr>
          <a:xfrm>
            <a:off x="384175" y="687388"/>
            <a:ext cx="6091238" cy="3427412"/>
          </a:xfrm>
          <a:ln/>
        </p:spPr>
      </p:sp>
      <p:sp>
        <p:nvSpPr>
          <p:cNvPr id="66564" name="Notes Placeholder 2"/>
          <p:cNvSpPr>
            <a:spLocks noGrp="1"/>
          </p:cNvSpPr>
          <p:nvPr>
            <p:ph type="body" idx="1"/>
          </p:nvPr>
        </p:nvSpPr>
        <p:spPr>
          <a:xfrm>
            <a:off x="914400" y="4343400"/>
            <a:ext cx="5029200" cy="4113213"/>
          </a:xfrm>
          <a:noFill/>
        </p:spPr>
        <p:txBody>
          <a:bodyPr lIns="96067" tIns="48033" rIns="96067" bIns="48033"/>
          <a:lstStyle/>
          <a:p>
            <a:pPr eaLnBrk="1" hangingPunct="1"/>
            <a:r>
              <a:rPr lang="fr-CA" altLang="fr-FR">
                <a:latin typeface="Arial" panose="020B0604020202020204" pitchFamily="34" charset="0"/>
                <a:cs typeface="Arial" panose="020B0604020202020204" pitchFamily="34" charset="0"/>
              </a:rPr>
              <a:t>Notes for trainers:</a:t>
            </a:r>
          </a:p>
          <a:p>
            <a:pPr eaLnBrk="1" hangingPunct="1"/>
            <a:endParaRPr lang="fr-CA" altLang="fr-FR">
              <a:latin typeface="Arial" panose="020B0604020202020204" pitchFamily="34" charset="0"/>
              <a:cs typeface="Arial" panose="020B0604020202020204" pitchFamily="34" charset="0"/>
            </a:endParaRPr>
          </a:p>
          <a:p>
            <a:pPr eaLnBrk="1" hangingPunct="1"/>
            <a:r>
              <a:rPr lang="fr-CA" altLang="fr-FR" sz="1000" b="1">
                <a:latin typeface="Arial" panose="020B0604020202020204" pitchFamily="34" charset="0"/>
                <a:cs typeface="Arial" panose="020B0604020202020204" pitchFamily="34" charset="0"/>
              </a:rPr>
              <a:t>The surveyor’s hand is placed on the child’s mouth. </a:t>
            </a:r>
            <a:endParaRPr lang="en-CA" altLang="fr-FR" sz="1000" b="1">
              <a:latin typeface="Arial" panose="020B0604020202020204" pitchFamily="34" charset="0"/>
              <a:cs typeface="Arial" panose="020B0604020202020204" pitchFamily="34" charset="0"/>
            </a:endParaRPr>
          </a:p>
        </p:txBody>
      </p:sp>
      <p:sp>
        <p:nvSpPr>
          <p:cNvPr id="4" name="Slide Number Placeholder 3"/>
          <p:cNvSpPr txBox="1">
            <a:spLocks noGrp="1"/>
          </p:cNvSpPr>
          <p:nvPr/>
        </p:nvSpPr>
        <p:spPr bwMode="auto">
          <a:xfrm>
            <a:off x="6175375" y="8662988"/>
            <a:ext cx="682625" cy="481012"/>
          </a:xfrm>
          <a:prstGeom prst="rect">
            <a:avLst/>
          </a:prstGeom>
          <a:noFill/>
          <a:ln>
            <a:miter lim="800000"/>
            <a:headEnd/>
            <a:tailEnd/>
          </a:ln>
        </p:spPr>
        <p:txBody>
          <a:bodyPr lIns="96067" tIns="48033" rIns="96067" bIns="48033" anchor="b"/>
          <a:lstStyle>
            <a:lvl1pPr defTabSz="960438" eaLnBrk="0" hangingPunct="0">
              <a:defRPr>
                <a:solidFill>
                  <a:schemeClr val="tx1"/>
                </a:solidFill>
                <a:latin typeface="Verdana" panose="020B0604030504040204" pitchFamily="34" charset="0"/>
                <a:cs typeface="Arial" panose="020B0604020202020204" pitchFamily="34" charset="0"/>
              </a:defRPr>
            </a:lvl1pPr>
            <a:lvl2pPr marL="742950" indent="-285750" defTabSz="960438" eaLnBrk="0" hangingPunct="0">
              <a:defRPr>
                <a:solidFill>
                  <a:schemeClr val="tx1"/>
                </a:solidFill>
                <a:latin typeface="Verdana" panose="020B0604030504040204" pitchFamily="34" charset="0"/>
                <a:cs typeface="Arial" panose="020B0604020202020204" pitchFamily="34" charset="0"/>
              </a:defRPr>
            </a:lvl2pPr>
            <a:lvl3pPr marL="1143000" indent="-228600" defTabSz="960438" eaLnBrk="0" hangingPunct="0">
              <a:defRPr>
                <a:solidFill>
                  <a:schemeClr val="tx1"/>
                </a:solidFill>
                <a:latin typeface="Verdana" panose="020B0604030504040204" pitchFamily="34" charset="0"/>
                <a:cs typeface="Arial" panose="020B0604020202020204" pitchFamily="34" charset="0"/>
              </a:defRPr>
            </a:lvl3pPr>
            <a:lvl4pPr marL="1600200" indent="-228600" defTabSz="960438" eaLnBrk="0" hangingPunct="0">
              <a:defRPr>
                <a:solidFill>
                  <a:schemeClr val="tx1"/>
                </a:solidFill>
                <a:latin typeface="Verdana" panose="020B0604030504040204" pitchFamily="34" charset="0"/>
                <a:cs typeface="Arial" panose="020B0604020202020204" pitchFamily="34" charset="0"/>
              </a:defRPr>
            </a:lvl4pPr>
            <a:lvl5pPr marL="2057400" indent="-228600" defTabSz="960438" eaLnBrk="0" hangingPunct="0">
              <a:defRPr>
                <a:solidFill>
                  <a:schemeClr val="tx1"/>
                </a:solidFill>
                <a:latin typeface="Verdana" panose="020B0604030504040204" pitchFamily="34" charset="0"/>
                <a:cs typeface="Arial" panose="020B0604020202020204" pitchFamily="34" charset="0"/>
              </a:defRPr>
            </a:lvl5pPr>
            <a:lvl6pPr marL="25146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eaLnBrk="1" hangingPunct="1"/>
            <a:fld id="{F24FC352-1E43-45C0-B3C0-1B09B9A137D5}" type="slidenum">
              <a:rPr lang="fr-FR" altLang="fr-FR" sz="1100">
                <a:latin typeface="Calibri" panose="020F0502020204030204" pitchFamily="34" charset="0"/>
                <a:ea typeface="MS PGothic" panose="020B0600070205080204" pitchFamily="34" charset="-128"/>
              </a:rPr>
              <a:pPr algn="r" eaLnBrk="1" hangingPunct="1"/>
              <a:t>53</a:t>
            </a:fld>
            <a:endParaRPr lang="fr-FR" altLang="fr-FR" sz="1100">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21646959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106051FC-BFC4-4B74-AE5A-0E3067C35575}" type="slidenum">
              <a:rPr lang="en-US" altLang="fr-FR">
                <a:latin typeface="Arial" panose="020B0604020202020204" pitchFamily="34" charset="0"/>
              </a:rPr>
              <a:pPr eaLnBrk="1" hangingPunct="1"/>
              <a:t>54</a:t>
            </a:fld>
            <a:endParaRPr lang="en-US" altLang="fr-FR">
              <a:latin typeface="Arial" panose="020B0604020202020204" pitchFamily="34" charset="0"/>
            </a:endParaRPr>
          </a:p>
        </p:txBody>
      </p:sp>
      <p:sp>
        <p:nvSpPr>
          <p:cNvPr id="68611" name="Slide Image Placeholder 1"/>
          <p:cNvSpPr>
            <a:spLocks noGrp="1" noRot="1" noChangeAspect="1" noTextEdit="1"/>
          </p:cNvSpPr>
          <p:nvPr>
            <p:ph type="sldImg"/>
          </p:nvPr>
        </p:nvSpPr>
        <p:spPr>
          <a:xfrm>
            <a:off x="384175" y="687388"/>
            <a:ext cx="6091238" cy="3427412"/>
          </a:xfrm>
          <a:ln/>
        </p:spPr>
      </p:sp>
      <p:sp>
        <p:nvSpPr>
          <p:cNvPr id="68612" name="Notes Placeholder 2"/>
          <p:cNvSpPr>
            <a:spLocks noGrp="1"/>
          </p:cNvSpPr>
          <p:nvPr>
            <p:ph type="body" idx="1"/>
          </p:nvPr>
        </p:nvSpPr>
        <p:spPr>
          <a:xfrm>
            <a:off x="914400" y="4343400"/>
            <a:ext cx="5029200" cy="4113213"/>
          </a:xfrm>
          <a:noFill/>
        </p:spPr>
        <p:txBody>
          <a:bodyPr lIns="96067" tIns="48033" rIns="96067" bIns="48033"/>
          <a:lstStyle/>
          <a:p>
            <a:pPr eaLnBrk="1" hangingPunct="1"/>
            <a:r>
              <a:rPr lang="fr-CA" altLang="fr-FR">
                <a:latin typeface="Arial" panose="020B0604020202020204" pitchFamily="34" charset="0"/>
                <a:cs typeface="Arial" panose="020B0604020202020204" pitchFamily="34" charset="0"/>
              </a:rPr>
              <a:t>Notes for trainers:</a:t>
            </a:r>
          </a:p>
          <a:p>
            <a:pPr eaLnBrk="1" hangingPunct="1"/>
            <a:endParaRPr lang="fr-CA" altLang="fr-FR">
              <a:latin typeface="Arial" panose="020B0604020202020204" pitchFamily="34" charset="0"/>
              <a:cs typeface="Arial" panose="020B0604020202020204" pitchFamily="34" charset="0"/>
            </a:endParaRPr>
          </a:p>
          <a:p>
            <a:pPr eaLnBrk="1" hangingPunct="1"/>
            <a:r>
              <a:rPr lang="fr-CA" altLang="fr-FR" sz="1000" b="1">
                <a:latin typeface="Arial" panose="020B0604020202020204" pitchFamily="34" charset="0"/>
                <a:cs typeface="Arial" panose="020B0604020202020204" pitchFamily="34" charset="0"/>
              </a:rPr>
              <a:t>The position of the feet is inappropriate. The soles of the feet are supposed to be flat against the footpiece. Also, the hands of the measurer should be placed on the child’s knees. </a:t>
            </a:r>
          </a:p>
          <a:p>
            <a:pPr eaLnBrk="1" hangingPunct="1"/>
            <a:endParaRPr lang="en-CA" altLang="fr-FR">
              <a:latin typeface="Arial" panose="020B0604020202020204" pitchFamily="34" charset="0"/>
              <a:cs typeface="Arial" panose="020B0604020202020204" pitchFamily="34" charset="0"/>
            </a:endParaRPr>
          </a:p>
        </p:txBody>
      </p:sp>
      <p:sp>
        <p:nvSpPr>
          <p:cNvPr id="4" name="Slide Number Placeholder 3"/>
          <p:cNvSpPr txBox="1">
            <a:spLocks noGrp="1"/>
          </p:cNvSpPr>
          <p:nvPr/>
        </p:nvSpPr>
        <p:spPr bwMode="auto">
          <a:xfrm>
            <a:off x="6175375" y="8662988"/>
            <a:ext cx="682625" cy="481012"/>
          </a:xfrm>
          <a:prstGeom prst="rect">
            <a:avLst/>
          </a:prstGeom>
          <a:noFill/>
          <a:ln>
            <a:miter lim="800000"/>
            <a:headEnd/>
            <a:tailEnd/>
          </a:ln>
        </p:spPr>
        <p:txBody>
          <a:bodyPr lIns="96067" tIns="48033" rIns="96067" bIns="48033" anchor="b"/>
          <a:lstStyle>
            <a:lvl1pPr defTabSz="960438" eaLnBrk="0" hangingPunct="0">
              <a:defRPr>
                <a:solidFill>
                  <a:schemeClr val="tx1"/>
                </a:solidFill>
                <a:latin typeface="Verdana" panose="020B0604030504040204" pitchFamily="34" charset="0"/>
                <a:cs typeface="Arial" panose="020B0604020202020204" pitchFamily="34" charset="0"/>
              </a:defRPr>
            </a:lvl1pPr>
            <a:lvl2pPr marL="742950" indent="-285750" defTabSz="960438" eaLnBrk="0" hangingPunct="0">
              <a:defRPr>
                <a:solidFill>
                  <a:schemeClr val="tx1"/>
                </a:solidFill>
                <a:latin typeface="Verdana" panose="020B0604030504040204" pitchFamily="34" charset="0"/>
                <a:cs typeface="Arial" panose="020B0604020202020204" pitchFamily="34" charset="0"/>
              </a:defRPr>
            </a:lvl2pPr>
            <a:lvl3pPr marL="1143000" indent="-228600" defTabSz="960438" eaLnBrk="0" hangingPunct="0">
              <a:defRPr>
                <a:solidFill>
                  <a:schemeClr val="tx1"/>
                </a:solidFill>
                <a:latin typeface="Verdana" panose="020B0604030504040204" pitchFamily="34" charset="0"/>
                <a:cs typeface="Arial" panose="020B0604020202020204" pitchFamily="34" charset="0"/>
              </a:defRPr>
            </a:lvl3pPr>
            <a:lvl4pPr marL="1600200" indent="-228600" defTabSz="960438" eaLnBrk="0" hangingPunct="0">
              <a:defRPr>
                <a:solidFill>
                  <a:schemeClr val="tx1"/>
                </a:solidFill>
                <a:latin typeface="Verdana" panose="020B0604030504040204" pitchFamily="34" charset="0"/>
                <a:cs typeface="Arial" panose="020B0604020202020204" pitchFamily="34" charset="0"/>
              </a:defRPr>
            </a:lvl4pPr>
            <a:lvl5pPr marL="2057400" indent="-228600" defTabSz="960438" eaLnBrk="0" hangingPunct="0">
              <a:defRPr>
                <a:solidFill>
                  <a:schemeClr val="tx1"/>
                </a:solidFill>
                <a:latin typeface="Verdana" panose="020B0604030504040204" pitchFamily="34" charset="0"/>
                <a:cs typeface="Arial" panose="020B0604020202020204" pitchFamily="34" charset="0"/>
              </a:defRPr>
            </a:lvl5pPr>
            <a:lvl6pPr marL="25146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9604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eaLnBrk="1" hangingPunct="1"/>
            <a:fld id="{64BF0484-4607-4B41-BB49-A8ECF435B9C5}" type="slidenum">
              <a:rPr lang="fr-FR" altLang="fr-FR" sz="1100">
                <a:latin typeface="Calibri" panose="020F0502020204030204" pitchFamily="34" charset="0"/>
                <a:ea typeface="MS PGothic" panose="020B0600070205080204" pitchFamily="34" charset="-128"/>
              </a:rPr>
              <a:pPr algn="r" eaLnBrk="1" hangingPunct="1"/>
              <a:t>54</a:t>
            </a:fld>
            <a:endParaRPr lang="fr-FR" altLang="fr-FR" sz="1100">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34763052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A81F63B-6770-4E54-9661-301EB48978A3}" type="slidenum">
              <a:rPr lang="fr-FR" altLang="fr-FR"/>
              <a:pPr eaLnBrk="1" hangingPunct="1"/>
              <a:t>55</a:t>
            </a:fld>
            <a:endParaRPr lang="fr-FR" altLang="fr-FR"/>
          </a:p>
        </p:txBody>
      </p:sp>
      <p:sp>
        <p:nvSpPr>
          <p:cNvPr id="12290"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D0CB202D-0172-4F23-811F-F3FED3914F07}" type="slidenum">
              <a:rPr lang="en-US" altLang="fr-FR" sz="1200">
                <a:latin typeface="Calibri" panose="020F0502020204030204" pitchFamily="34" charset="0"/>
              </a:rPr>
              <a:pPr algn="r" eaLnBrk="1" hangingPunct="1"/>
              <a:t>55</a:t>
            </a:fld>
            <a:endParaRPr lang="en-US" altLang="fr-FR" sz="1200">
              <a:latin typeface="Calibri" panose="020F0502020204030204" pitchFamily="34" charset="0"/>
            </a:endParaRPr>
          </a:p>
        </p:txBody>
      </p:sp>
      <p:sp>
        <p:nvSpPr>
          <p:cNvPr id="95236" name="Rectangle 2"/>
          <p:cNvSpPr>
            <a:spLocks noGrp="1" noRot="1" noChangeAspect="1" noChangeArrowheads="1" noTextEdit="1"/>
          </p:cNvSpPr>
          <p:nvPr>
            <p:ph type="sldImg"/>
          </p:nvPr>
        </p:nvSpPr>
        <p:spPr>
          <a:ln/>
        </p:spPr>
      </p:sp>
      <p:sp>
        <p:nvSpPr>
          <p:cNvPr id="95237"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fr-FR"/>
          </a:p>
        </p:txBody>
      </p:sp>
    </p:spTree>
    <p:extLst>
      <p:ext uri="{BB962C8B-B14F-4D97-AF65-F5344CB8AC3E}">
        <p14:creationId xmlns:p14="http://schemas.microsoft.com/office/powerpoint/2010/main" val="9807658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BD5681F-3910-47CB-BAE4-4C1CFEAC381A}" type="slidenum">
              <a:rPr lang="fr-FR" altLang="fr-FR"/>
              <a:pPr eaLnBrk="1" hangingPunct="1"/>
              <a:t>56</a:t>
            </a:fld>
            <a:endParaRPr lang="fr-FR" altLang="fr-FR"/>
          </a:p>
        </p:txBody>
      </p:sp>
      <p:sp>
        <p:nvSpPr>
          <p:cNvPr id="13314"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84346BC8-3B9F-43FC-8303-DEA0F58121CD}" type="slidenum">
              <a:rPr lang="en-US" altLang="fr-FR" sz="1200">
                <a:latin typeface="Calibri" panose="020F0502020204030204" pitchFamily="34" charset="0"/>
              </a:rPr>
              <a:pPr algn="r" eaLnBrk="1" hangingPunct="1"/>
              <a:t>56</a:t>
            </a:fld>
            <a:endParaRPr lang="en-US" altLang="fr-FR" sz="1200">
              <a:latin typeface="Calibri" panose="020F0502020204030204" pitchFamily="34" charset="0"/>
            </a:endParaRPr>
          </a:p>
        </p:txBody>
      </p:sp>
      <p:sp>
        <p:nvSpPr>
          <p:cNvPr id="96260" name="Rectangle 2"/>
          <p:cNvSpPr>
            <a:spLocks noGrp="1" noRot="1" noChangeAspect="1" noChangeArrowheads="1" noTextEdit="1"/>
          </p:cNvSpPr>
          <p:nvPr>
            <p:ph type="sldImg"/>
          </p:nvPr>
        </p:nvSpPr>
        <p:spPr>
          <a:ln/>
        </p:spPr>
      </p:sp>
      <p:sp>
        <p:nvSpPr>
          <p:cNvPr id="96261"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fr-FR"/>
          </a:p>
        </p:txBody>
      </p:sp>
    </p:spTree>
    <p:extLst>
      <p:ext uri="{BB962C8B-B14F-4D97-AF65-F5344CB8AC3E}">
        <p14:creationId xmlns:p14="http://schemas.microsoft.com/office/powerpoint/2010/main" val="4732911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0473E62-3337-4248-BE21-F4A3CFC18C03}" type="slidenum">
              <a:rPr lang="fr-FR" altLang="fr-FR"/>
              <a:pPr eaLnBrk="1" hangingPunct="1"/>
              <a:t>57</a:t>
            </a:fld>
            <a:endParaRPr lang="fr-FR" altLang="fr-FR"/>
          </a:p>
        </p:txBody>
      </p:sp>
      <p:sp>
        <p:nvSpPr>
          <p:cNvPr id="14338"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ACAE389A-1C49-44F3-B391-847032A7D947}" type="slidenum">
              <a:rPr lang="en-US" altLang="fr-FR" sz="1200">
                <a:latin typeface="Calibri" panose="020F0502020204030204" pitchFamily="34" charset="0"/>
              </a:rPr>
              <a:pPr algn="r" eaLnBrk="1" hangingPunct="1"/>
              <a:t>57</a:t>
            </a:fld>
            <a:endParaRPr lang="en-US" altLang="fr-FR" sz="1200">
              <a:latin typeface="Calibri" panose="020F0502020204030204" pitchFamily="34" charset="0"/>
            </a:endParaRPr>
          </a:p>
        </p:txBody>
      </p:sp>
      <p:sp>
        <p:nvSpPr>
          <p:cNvPr id="97284" name="Rectangle 2"/>
          <p:cNvSpPr>
            <a:spLocks noGrp="1" noRot="1" noChangeAspect="1" noChangeArrowheads="1" noTextEdit="1"/>
          </p:cNvSpPr>
          <p:nvPr>
            <p:ph type="sldImg"/>
          </p:nvPr>
        </p:nvSpPr>
        <p:spPr>
          <a:ln/>
        </p:spPr>
      </p:sp>
      <p:sp>
        <p:nvSpPr>
          <p:cNvPr id="97285"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fr-FR"/>
          </a:p>
        </p:txBody>
      </p:sp>
    </p:spTree>
    <p:extLst>
      <p:ext uri="{BB962C8B-B14F-4D97-AF65-F5344CB8AC3E}">
        <p14:creationId xmlns:p14="http://schemas.microsoft.com/office/powerpoint/2010/main" val="54303073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58</a:t>
            </a:fld>
            <a:endParaRPr lang="fr-FR"/>
          </a:p>
        </p:txBody>
      </p:sp>
    </p:spTree>
    <p:extLst>
      <p:ext uri="{BB962C8B-B14F-4D97-AF65-F5344CB8AC3E}">
        <p14:creationId xmlns:p14="http://schemas.microsoft.com/office/powerpoint/2010/main" val="32446554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7AA6BA0-1B41-470B-9D1C-517E7763624D}"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304389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a:t>
            </a:fld>
            <a:endParaRPr lang="fr-FR"/>
          </a:p>
        </p:txBody>
      </p:sp>
    </p:spTree>
    <p:extLst>
      <p:ext uri="{BB962C8B-B14F-4D97-AF65-F5344CB8AC3E}">
        <p14:creationId xmlns:p14="http://schemas.microsoft.com/office/powerpoint/2010/main" val="1478103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7</a:t>
            </a:fld>
            <a:endParaRPr lang="fr-FR"/>
          </a:p>
        </p:txBody>
      </p:sp>
    </p:spTree>
    <p:extLst>
      <p:ext uri="{BB962C8B-B14F-4D97-AF65-F5344CB8AC3E}">
        <p14:creationId xmlns:p14="http://schemas.microsoft.com/office/powerpoint/2010/main" val="34148895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8</a:t>
            </a:fld>
            <a:endParaRPr lang="fr-FR"/>
          </a:p>
        </p:txBody>
      </p:sp>
    </p:spTree>
    <p:extLst>
      <p:ext uri="{BB962C8B-B14F-4D97-AF65-F5344CB8AC3E}">
        <p14:creationId xmlns:p14="http://schemas.microsoft.com/office/powerpoint/2010/main" val="20945229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9</a:t>
            </a:fld>
            <a:endParaRPr lang="fr-FR"/>
          </a:p>
        </p:txBody>
      </p:sp>
    </p:spTree>
    <p:extLst>
      <p:ext uri="{BB962C8B-B14F-4D97-AF65-F5344CB8AC3E}">
        <p14:creationId xmlns:p14="http://schemas.microsoft.com/office/powerpoint/2010/main" val="30039132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fr-FR"/>
              <a:t>Modifiez le style du titre</a:t>
            </a:r>
            <a:endParaRPr lang="en-US" dirty="0"/>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a:t>
            </a:fld>
            <a:endParaRPr lang="en-US" dirty="0"/>
          </a:p>
        </p:txBody>
      </p:sp>
      <p:pic>
        <p:nvPicPr>
          <p:cNvPr id="9" name="Picture 8" descr="bluestrip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spTree>
    <p:extLst>
      <p:ext uri="{BB962C8B-B14F-4D97-AF65-F5344CB8AC3E}">
        <p14:creationId xmlns:p14="http://schemas.microsoft.com/office/powerpoint/2010/main" val="3354785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Light Background Image">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1" y="9732"/>
            <a:ext cx="12191999" cy="6004984"/>
          </a:xfrm>
          <a:solidFill>
            <a:schemeClr val="bg1">
              <a:lumMod val="85000"/>
            </a:schemeClr>
          </a:solidFill>
        </p:spPr>
        <p:txBody>
          <a:bodyPr anchor="ctr" anchorCtr="0">
            <a:normAutofit/>
          </a:bodyPr>
          <a:lstStyle>
            <a:lvl1pPr marL="0" indent="0" algn="r">
              <a:buFontTx/>
              <a:buNone/>
              <a:defRPr sz="2667" baseline="0"/>
            </a:lvl1pPr>
          </a:lstStyle>
          <a:p>
            <a:r>
              <a:rPr lang="en-US" dirty="0"/>
              <a:t>Drag picture to placeholder </a:t>
            </a:r>
            <a:br>
              <a:rPr lang="en-US" dirty="0"/>
            </a:br>
            <a:r>
              <a:rPr lang="en-US" dirty="0"/>
              <a:t>or click icon to add</a:t>
            </a:r>
          </a:p>
        </p:txBody>
      </p:sp>
      <p:sp>
        <p:nvSpPr>
          <p:cNvPr id="10" name="Rectangle 9"/>
          <p:cNvSpPr/>
          <p:nvPr/>
        </p:nvSpPr>
        <p:spPr>
          <a:xfrm>
            <a:off x="1" y="-1"/>
            <a:ext cx="5839313" cy="6014717"/>
          </a:xfrm>
          <a:prstGeom prst="rect">
            <a:avLst/>
          </a:prstGeom>
          <a:gradFill flip="none" rotWithShape="1">
            <a:gsLst>
              <a:gs pos="0">
                <a:schemeClr val="bg1">
                  <a:alpha val="70000"/>
                </a:schemeClr>
              </a:gs>
              <a:gs pos="100000">
                <a:schemeClr val="bg1">
                  <a:alpha val="0"/>
                </a:schemeClr>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278711" y="272465"/>
            <a:ext cx="6942572" cy="1291135"/>
          </a:xfrm>
        </p:spPr>
        <p:txBody>
          <a:bodyPr/>
          <a:lstStyle>
            <a:lvl1pPr>
              <a:defRPr/>
            </a:lvl1pPr>
          </a:lstStyle>
          <a:p>
            <a:r>
              <a:rPr lang="fr-FR"/>
              <a:t>Modifiez le style du titre</a:t>
            </a:r>
            <a:endParaRPr lang="en-US" dirty="0"/>
          </a:p>
        </p:txBody>
      </p:sp>
      <p:sp>
        <p:nvSpPr>
          <p:cNvPr id="4" name="Content Placeholder 3"/>
          <p:cNvSpPr>
            <a:spLocks noGrp="1"/>
          </p:cNvSpPr>
          <p:nvPr>
            <p:ph sz="half" idx="2"/>
          </p:nvPr>
        </p:nvSpPr>
        <p:spPr>
          <a:xfrm>
            <a:off x="278713" y="1732800"/>
            <a:ext cx="5541137" cy="4038411"/>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215214618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C8C39B41-D8B5-4052-B551-9B5525EAA8B6}" type="datetimeFigureOut">
              <a:rPr lang="en-US" smtClean="0"/>
              <a:t>12/1/2020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37051295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94136C-8742-45B2-AF27-D93DF72833A9}" type="datetimeFigureOut">
              <a:rPr lang="en-US" smtClean="0"/>
              <a:t>12/1/2020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37816377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75186" y="273049"/>
            <a:ext cx="4240551" cy="1162051"/>
          </a:xfrm>
        </p:spPr>
        <p:txBody>
          <a:bodyPr anchor="b"/>
          <a:lstStyle>
            <a:lvl1pPr algn="l">
              <a:defRPr sz="2667" b="1"/>
            </a:lvl1pPr>
          </a:lstStyle>
          <a:p>
            <a:r>
              <a:rPr lang="fr-FR"/>
              <a:t>Modifiez le style du titre</a:t>
            </a:r>
            <a:endParaRPr lang="en-US" dirty="0"/>
          </a:p>
        </p:txBody>
      </p:sp>
      <p:sp>
        <p:nvSpPr>
          <p:cNvPr id="3" name="Content Placeholder 2"/>
          <p:cNvSpPr>
            <a:spLocks noGrp="1"/>
          </p:cNvSpPr>
          <p:nvPr>
            <p:ph idx="1"/>
          </p:nvPr>
        </p:nvSpPr>
        <p:spPr>
          <a:xfrm>
            <a:off x="4766733" y="273051"/>
            <a:ext cx="7164931" cy="5555884"/>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275186" y="1732801"/>
            <a:ext cx="4240551" cy="4096135"/>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32ABBEA6-7C60-4B02-AE87-00D78D8422AF}" type="datetimeFigureOut">
              <a:rPr lang="en-US" smtClean="0"/>
              <a:t>12/1/2020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26874349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mage avec légende">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0"/>
            <a:ext cx="12192000" cy="6013827"/>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fr-FR"/>
              <a:t>Cliquez sur l'icône pour ajouter une image</a:t>
            </a:r>
            <a:endParaRPr lang="en-US" dirty="0"/>
          </a:p>
        </p:txBody>
      </p:sp>
      <p:sp>
        <p:nvSpPr>
          <p:cNvPr id="5" name="Date Placeholder 4"/>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a:t>
            </a:fld>
            <a:endParaRPr lang="en-US" dirty="0"/>
          </a:p>
        </p:txBody>
      </p:sp>
      <p:sp>
        <p:nvSpPr>
          <p:cNvPr id="9" name="Text Placeholder 3"/>
          <p:cNvSpPr>
            <a:spLocks noGrp="1"/>
          </p:cNvSpPr>
          <p:nvPr>
            <p:ph type="body" sz="half" idx="2"/>
          </p:nvPr>
        </p:nvSpPr>
        <p:spPr>
          <a:xfrm>
            <a:off x="0" y="4116260"/>
            <a:ext cx="12192000" cy="1897568"/>
          </a:xfrm>
          <a:gradFill flip="none" rotWithShape="1">
            <a:gsLst>
              <a:gs pos="21000">
                <a:schemeClr val="accent2">
                  <a:alpha val="75000"/>
                </a:schemeClr>
              </a:gs>
              <a:gs pos="100000">
                <a:schemeClr val="accent2">
                  <a:alpha val="0"/>
                </a:schemeClr>
              </a:gs>
            </a:gsLst>
            <a:lin ang="16200000" scaled="0"/>
            <a:tileRect/>
          </a:gradFill>
        </p:spPr>
        <p:txBody>
          <a:bodyPr lIns="180000" tIns="0" rIns="180000" bIns="180000" anchor="b" anchorCtr="0"/>
          <a:lstStyle>
            <a:lvl1pPr marL="0" indent="0">
              <a:buNone/>
              <a:defRPr sz="1867">
                <a:solidFill>
                  <a:schemeClr val="tx2"/>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a:t>Cliquez pour modifier les styles du texte du masque</a:t>
            </a:r>
          </a:p>
        </p:txBody>
      </p:sp>
    </p:spTree>
    <p:extLst>
      <p:ext uri="{BB962C8B-B14F-4D97-AF65-F5344CB8AC3E}">
        <p14:creationId xmlns:p14="http://schemas.microsoft.com/office/powerpoint/2010/main" val="40346037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2E2D6473-DF6D-4702-B328-E0DD40540A4E}"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11300787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79827" y="274639"/>
            <a:ext cx="2743200" cy="556402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278712" y="274639"/>
            <a:ext cx="8697915" cy="556402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E26F7E3A-B166-407D-9866-32884E7D5B37}"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16630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bg2"/>
                </a:solidFill>
              </a:defRPr>
            </a:lvl1pPr>
          </a:lstStyle>
          <a:p>
            <a:r>
              <a:rPr lang="fr-FR"/>
              <a:t>Modifiez le style du titre</a:t>
            </a:r>
            <a:endParaRPr lang="en-US" dirty="0"/>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a:t>
            </a:fld>
            <a:endParaRPr lang="en-US" dirty="0"/>
          </a:p>
        </p:txBody>
      </p:sp>
      <p:pic>
        <p:nvPicPr>
          <p:cNvPr id="9" name="Picture 8" descr="bluestrip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spTree>
    <p:extLst>
      <p:ext uri="{BB962C8B-B14F-4D97-AF65-F5344CB8AC3E}">
        <p14:creationId xmlns:p14="http://schemas.microsoft.com/office/powerpoint/2010/main" val="856160672"/>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528FC5F6-F338-4AE4-BB23-26385BCFC423}"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‹N°›</a:t>
            </a:fld>
            <a:endParaRPr lang="en-US" dirty="0"/>
          </a:p>
        </p:txBody>
      </p:sp>
    </p:spTree>
    <p:extLst>
      <p:ext uri="{BB962C8B-B14F-4D97-AF65-F5344CB8AC3E}">
        <p14:creationId xmlns:p14="http://schemas.microsoft.com/office/powerpoint/2010/main" val="3895060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 No Foot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Tree>
    <p:extLst>
      <p:ext uri="{BB962C8B-B14F-4D97-AF65-F5344CB8AC3E}">
        <p14:creationId xmlns:p14="http://schemas.microsoft.com/office/powerpoint/2010/main" val="290547051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with Image">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1"/>
            <a:ext cx="12192000" cy="6013449"/>
          </a:xfrm>
          <a:solidFill>
            <a:schemeClr val="bg1">
              <a:lumMod val="50000"/>
            </a:schemeClr>
          </a:solidFill>
        </p:spPr>
        <p:txBody>
          <a:bodyPr>
            <a:normAutofit/>
          </a:bodyPr>
          <a:lstStyle>
            <a:lvl1pPr marL="0" indent="0" algn="ctr">
              <a:buFontTx/>
              <a:buNone/>
              <a:defRPr sz="2667" baseline="0">
                <a:solidFill>
                  <a:schemeClr val="tx2"/>
                </a:solidFill>
              </a:defRPr>
            </a:lvl1pPr>
          </a:lstStyle>
          <a:p>
            <a:r>
              <a:rPr lang="en-US" dirty="0"/>
              <a:t>Drag background image here</a:t>
            </a:r>
          </a:p>
        </p:txBody>
      </p:sp>
      <p:sp>
        <p:nvSpPr>
          <p:cNvPr id="2" name="Title 1"/>
          <p:cNvSpPr>
            <a:spLocks noGrp="1"/>
          </p:cNvSpPr>
          <p:nvPr>
            <p:ph type="ctrTitle"/>
          </p:nvPr>
        </p:nvSpPr>
        <p:spPr>
          <a:xfrm>
            <a:off x="243306" y="651983"/>
            <a:ext cx="11746751" cy="2744124"/>
          </a:xfrm>
        </p:spPr>
        <p:txBody>
          <a:bodyPr tIns="0" bIns="0" anchor="b" anchorCtr="0">
            <a:noAutofit/>
          </a:bodyPr>
          <a:lstStyle>
            <a:lvl1pPr algn="ctr">
              <a:defRPr sz="5867" b="1">
                <a:solidFill>
                  <a:schemeClr val="tx2"/>
                </a:solidFill>
              </a:defRPr>
            </a:lvl1pPr>
          </a:lstStyle>
          <a:p>
            <a:r>
              <a:rPr lang="fr-FR"/>
              <a:t>Modifiez le style du titre</a:t>
            </a:r>
            <a:endParaRPr lang="en-US" dirty="0"/>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fr-FR"/>
              <a:t>Modifiez le style des sous-titres du masque</a:t>
            </a:r>
            <a:endParaRPr lang="en-US" dirty="0"/>
          </a:p>
        </p:txBody>
      </p:sp>
    </p:spTree>
    <p:extLst>
      <p:ext uri="{BB962C8B-B14F-4D97-AF65-F5344CB8AC3E}">
        <p14:creationId xmlns:p14="http://schemas.microsoft.com/office/powerpoint/2010/main" val="1891081311"/>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78713" y="2840483"/>
            <a:ext cx="11594559" cy="1362075"/>
          </a:xfrm>
        </p:spPr>
        <p:txBody>
          <a:bodyPr anchor="t"/>
          <a:lstStyle>
            <a:lvl1pPr algn="l">
              <a:defRPr sz="5333" b="1" cap="all"/>
            </a:lvl1pPr>
          </a:lstStyle>
          <a:p>
            <a:r>
              <a:rPr lang="fr-FR"/>
              <a:t>Modifiez le style du titre</a:t>
            </a:r>
            <a:endParaRPr lang="en-US" dirty="0"/>
          </a:p>
        </p:txBody>
      </p:sp>
      <p:sp>
        <p:nvSpPr>
          <p:cNvPr id="3" name="Text Placeholder 2"/>
          <p:cNvSpPr>
            <a:spLocks noGrp="1"/>
          </p:cNvSpPr>
          <p:nvPr>
            <p:ph type="body" idx="1"/>
          </p:nvPr>
        </p:nvSpPr>
        <p:spPr>
          <a:xfrm>
            <a:off x="278713" y="1233253"/>
            <a:ext cx="11594559" cy="1500187"/>
          </a:xfrm>
        </p:spPr>
        <p:txBody>
          <a:bodyPr lIns="0" tIns="0" rIns="0" bIns="0" anchor="b">
            <a:normAutofit/>
          </a:bodyPr>
          <a:lstStyle>
            <a:lvl1pPr marL="0" indent="0">
              <a:buNone/>
              <a:defRPr sz="2667">
                <a:solidFill>
                  <a:schemeClr val="tx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20EBB0C4-6273-4C6E-B9BD-2EDC30F1CD52}"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3530660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278712" y="1732801"/>
            <a:ext cx="5715688" cy="4116260"/>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97600" y="1732801"/>
            <a:ext cx="5753528" cy="4116260"/>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smtClean="0"/>
              <a:t>12/1/2020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420590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nd Right Image">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6131278" y="9732"/>
            <a:ext cx="6060721" cy="6004984"/>
          </a:xfrm>
          <a:solidFill>
            <a:schemeClr val="bg1">
              <a:lumMod val="85000"/>
            </a:schemeClr>
          </a:solidFill>
        </p:spPr>
        <p:txBody>
          <a:bodyPr anchor="ctr" anchorCtr="0">
            <a:normAutofit/>
          </a:bodyPr>
          <a:lstStyle>
            <a:lvl1pPr marL="0" indent="0" algn="ctr">
              <a:buFontTx/>
              <a:buNone/>
              <a:defRPr sz="2667"/>
            </a:lvl1pPr>
          </a:lstStyle>
          <a:p>
            <a:r>
              <a:rPr lang="en-US" dirty="0"/>
              <a:t>Click icon to add Image</a:t>
            </a:r>
          </a:p>
        </p:txBody>
      </p:sp>
      <p:sp>
        <p:nvSpPr>
          <p:cNvPr id="2" name="Title 1"/>
          <p:cNvSpPr>
            <a:spLocks noGrp="1"/>
          </p:cNvSpPr>
          <p:nvPr>
            <p:ph type="title"/>
          </p:nvPr>
        </p:nvSpPr>
        <p:spPr>
          <a:xfrm>
            <a:off x="278712" y="272465"/>
            <a:ext cx="5628733" cy="1291135"/>
          </a:xfrm>
        </p:spPr>
        <p:txBody>
          <a:bodyPr/>
          <a:lstStyle>
            <a:lvl1pPr>
              <a:defRPr/>
            </a:lvl1pPr>
          </a:lstStyle>
          <a:p>
            <a:r>
              <a:rPr lang="fr-FR"/>
              <a:t>Modifiez le style du titre</a:t>
            </a:r>
            <a:endParaRPr lang="en-US" dirty="0"/>
          </a:p>
        </p:txBody>
      </p:sp>
      <p:sp>
        <p:nvSpPr>
          <p:cNvPr id="4" name="Content Placeholder 3"/>
          <p:cNvSpPr>
            <a:spLocks noGrp="1"/>
          </p:cNvSpPr>
          <p:nvPr>
            <p:ph sz="half" idx="2"/>
          </p:nvPr>
        </p:nvSpPr>
        <p:spPr>
          <a:xfrm>
            <a:off x="278712" y="1732800"/>
            <a:ext cx="5628733" cy="4038411"/>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66475246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nd Dark Background Image">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1" y="9732"/>
            <a:ext cx="12191999" cy="6004984"/>
          </a:xfrm>
          <a:solidFill>
            <a:schemeClr val="accent2"/>
          </a:solidFill>
        </p:spPr>
        <p:txBody>
          <a:bodyPr anchor="ctr" anchorCtr="0">
            <a:normAutofit/>
          </a:bodyPr>
          <a:lstStyle>
            <a:lvl1pPr marL="0" indent="0" algn="r">
              <a:buFontTx/>
              <a:buNone/>
              <a:defRPr sz="2667" baseline="0">
                <a:solidFill>
                  <a:schemeClr val="bg1"/>
                </a:solidFill>
              </a:defRPr>
            </a:lvl1pPr>
          </a:lstStyle>
          <a:p>
            <a:r>
              <a:rPr lang="en-US" dirty="0"/>
              <a:t>Drag picture to placeholder </a:t>
            </a:r>
            <a:br>
              <a:rPr lang="en-US" dirty="0"/>
            </a:br>
            <a:r>
              <a:rPr lang="en-US" dirty="0"/>
              <a:t>or click icon to add</a:t>
            </a:r>
          </a:p>
        </p:txBody>
      </p:sp>
      <p:sp>
        <p:nvSpPr>
          <p:cNvPr id="2" name="Title 1"/>
          <p:cNvSpPr>
            <a:spLocks noGrp="1"/>
          </p:cNvSpPr>
          <p:nvPr>
            <p:ph type="title"/>
          </p:nvPr>
        </p:nvSpPr>
        <p:spPr>
          <a:xfrm>
            <a:off x="278711" y="272465"/>
            <a:ext cx="6942572" cy="1291135"/>
          </a:xfrm>
        </p:spPr>
        <p:txBody>
          <a:bodyPr/>
          <a:lstStyle>
            <a:lvl1pPr>
              <a:defRPr>
                <a:solidFill>
                  <a:schemeClr val="tx2"/>
                </a:solidFill>
              </a:defRPr>
            </a:lvl1pPr>
          </a:lstStyle>
          <a:p>
            <a:r>
              <a:rPr lang="fr-FR"/>
              <a:t>Modifiez le style du titre</a:t>
            </a:r>
            <a:endParaRPr lang="en-US" dirty="0"/>
          </a:p>
        </p:txBody>
      </p:sp>
      <p:sp>
        <p:nvSpPr>
          <p:cNvPr id="4" name="Content Placeholder 3"/>
          <p:cNvSpPr>
            <a:spLocks noGrp="1"/>
          </p:cNvSpPr>
          <p:nvPr>
            <p:ph sz="half" idx="2"/>
          </p:nvPr>
        </p:nvSpPr>
        <p:spPr>
          <a:xfrm>
            <a:off x="278712" y="1732800"/>
            <a:ext cx="5482744" cy="4038411"/>
          </a:xfrm>
        </p:spPr>
        <p:txBody>
          <a:bodyPr/>
          <a:lstStyle>
            <a:lvl1pPr>
              <a:buClr>
                <a:schemeClr val="accent3"/>
              </a:buClr>
              <a:defRPr sz="3200">
                <a:solidFill>
                  <a:schemeClr val="tx2"/>
                </a:solidFill>
              </a:defRPr>
            </a:lvl1pPr>
            <a:lvl2pPr>
              <a:buClr>
                <a:schemeClr val="accent3"/>
              </a:buClr>
              <a:defRPr sz="2667">
                <a:solidFill>
                  <a:schemeClr val="tx2"/>
                </a:solidFill>
              </a:defRPr>
            </a:lvl2pPr>
            <a:lvl3pPr>
              <a:buClr>
                <a:schemeClr val="accent3"/>
              </a:buClr>
              <a:defRPr sz="2400">
                <a:solidFill>
                  <a:schemeClr val="tx2"/>
                </a:solidFill>
              </a:defRPr>
            </a:lvl3pPr>
            <a:lvl4pPr>
              <a:buClr>
                <a:schemeClr val="accent3"/>
              </a:buClr>
              <a:defRPr sz="2133">
                <a:solidFill>
                  <a:schemeClr val="tx2"/>
                </a:solidFill>
              </a:defRPr>
            </a:lvl4pPr>
            <a:lvl5pPr>
              <a:buClr>
                <a:schemeClr val="accent3"/>
              </a:buClr>
              <a:defRPr sz="2133">
                <a:solidFill>
                  <a:schemeClr val="tx2"/>
                </a:solidFill>
              </a:defRPr>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214685524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8"/>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8712" y="272465"/>
            <a:ext cx="11672416" cy="1291135"/>
          </a:xfrm>
          <a:prstGeom prst="rect">
            <a:avLst/>
          </a:prstGeom>
        </p:spPr>
        <p:txBody>
          <a:bodyPr vert="horz" lIns="0" tIns="0" rIns="0" bIns="0" rtlCol="0" anchor="b" anchorCtr="0">
            <a:normAutofit/>
          </a:bodyPr>
          <a:lstStyle/>
          <a:p>
            <a:r>
              <a:rPr lang="fr-FR"/>
              <a:t>Modifiez le style du titre</a:t>
            </a:r>
            <a:endParaRPr lang="en-US" dirty="0"/>
          </a:p>
        </p:txBody>
      </p:sp>
      <p:sp>
        <p:nvSpPr>
          <p:cNvPr id="3" name="Text Placeholder 2"/>
          <p:cNvSpPr>
            <a:spLocks noGrp="1"/>
          </p:cNvSpPr>
          <p:nvPr>
            <p:ph type="body" idx="1"/>
          </p:nvPr>
        </p:nvSpPr>
        <p:spPr>
          <a:xfrm>
            <a:off x="278712" y="1732139"/>
            <a:ext cx="11672416" cy="4028680"/>
          </a:xfrm>
          <a:prstGeom prst="rect">
            <a:avLst/>
          </a:prstGeom>
        </p:spPr>
        <p:txBody>
          <a:bodyPr vert="horz" lIns="91440" tIns="45720" rIns="91440" bIns="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278712" y="6473119"/>
            <a:ext cx="869693" cy="207888"/>
          </a:xfrm>
          <a:prstGeom prst="rect">
            <a:avLst/>
          </a:prstGeom>
        </p:spPr>
        <p:txBody>
          <a:bodyPr vert="horz" lIns="0" tIns="0" rIns="0" bIns="0" rtlCol="0" anchor="t" anchorCtr="0"/>
          <a:lstStyle>
            <a:lvl1pPr algn="l">
              <a:defRPr sz="1200">
                <a:solidFill>
                  <a:schemeClr val="bg1">
                    <a:lumMod val="50000"/>
                  </a:schemeClr>
                </a:solidFill>
              </a:defRPr>
            </a:lvl1pPr>
          </a:lstStyle>
          <a:p>
            <a:fld id="{98624D31-43A5-475A-80CF-332C9F6DCF35}" type="datetimeFigureOut">
              <a:rPr lang="en-US" smtClean="0"/>
              <a:t>12/1/2020</a:t>
            </a:fld>
            <a:endParaRPr lang="en-US" dirty="0"/>
          </a:p>
        </p:txBody>
      </p:sp>
      <p:sp>
        <p:nvSpPr>
          <p:cNvPr id="5" name="Footer Placeholder 4"/>
          <p:cNvSpPr>
            <a:spLocks noGrp="1"/>
          </p:cNvSpPr>
          <p:nvPr>
            <p:ph type="ftr" sz="quarter" idx="3"/>
          </p:nvPr>
        </p:nvSpPr>
        <p:spPr>
          <a:xfrm>
            <a:off x="278712" y="6125647"/>
            <a:ext cx="5628733" cy="303596"/>
          </a:xfrm>
          <a:prstGeom prst="rect">
            <a:avLst/>
          </a:prstGeom>
        </p:spPr>
        <p:txBody>
          <a:bodyPr vert="horz" lIns="0" tIns="0" rIns="0" bIns="0" rtlCol="0" anchor="b" anchorCtr="0">
            <a:noAutofit/>
          </a:bodyPr>
          <a:lstStyle>
            <a:lvl1pPr algn="l">
              <a:defRPr sz="1333">
                <a:solidFill>
                  <a:schemeClr val="bg1">
                    <a:lumMod val="50000"/>
                  </a:schemeClr>
                </a:solidFill>
              </a:defRPr>
            </a:lvl1pPr>
          </a:lstStyle>
          <a:p>
            <a:endParaRPr lang="en-US" dirty="0"/>
          </a:p>
        </p:txBody>
      </p:sp>
      <p:sp>
        <p:nvSpPr>
          <p:cNvPr id="6" name="Slide Number Placeholder 5"/>
          <p:cNvSpPr>
            <a:spLocks noGrp="1"/>
          </p:cNvSpPr>
          <p:nvPr>
            <p:ph type="sldNum" sz="quarter" idx="4"/>
          </p:nvPr>
        </p:nvSpPr>
        <p:spPr>
          <a:xfrm>
            <a:off x="1148406" y="6473119"/>
            <a:ext cx="606917" cy="207888"/>
          </a:xfrm>
          <a:prstGeom prst="rect">
            <a:avLst/>
          </a:prstGeom>
        </p:spPr>
        <p:txBody>
          <a:bodyPr vert="horz" lIns="0" tIns="0" rIns="91440" bIns="0" rtlCol="0" anchor="t" anchorCtr="0"/>
          <a:lstStyle>
            <a:lvl1pPr algn="l">
              <a:defRPr sz="1200">
                <a:solidFill>
                  <a:schemeClr val="bg1">
                    <a:lumMod val="50000"/>
                  </a:schemeClr>
                </a:solidFill>
              </a:defRPr>
            </a:lvl1p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409931435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Lst>
  <p:hf sldNum="0" hdr="0" ftr="0" dt="0"/>
  <p:txStyles>
    <p:title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p:titleStyle>
    <p:bodyStyle>
      <a:lvl1pPr marL="457189" indent="-457189" algn="l" defTabSz="609585" rtl="0" eaLnBrk="1" latinLnBrk="0" hangingPunct="1">
        <a:spcBef>
          <a:spcPct val="20000"/>
        </a:spcBef>
        <a:buClr>
          <a:schemeClr val="accent1"/>
        </a:buClr>
        <a:buFont typeface="Arial"/>
        <a:buChar char="•"/>
        <a:defRPr sz="3733" kern="1200">
          <a:solidFill>
            <a:schemeClr val="tx1"/>
          </a:solidFill>
          <a:latin typeface="+mn-lt"/>
          <a:ea typeface="+mn-ea"/>
          <a:cs typeface="+mn-cs"/>
        </a:defRPr>
      </a:lvl1pPr>
      <a:lvl2pPr marL="990575" indent="-380990" algn="l" defTabSz="609585" rtl="0" eaLnBrk="1" latinLnBrk="0" hangingPunct="1">
        <a:spcBef>
          <a:spcPct val="20000"/>
        </a:spcBef>
        <a:buClr>
          <a:schemeClr val="accent1"/>
        </a:buClr>
        <a:buFont typeface="Arial"/>
        <a:buChar char="–"/>
        <a:defRPr sz="3200" kern="1200">
          <a:solidFill>
            <a:schemeClr val="tx1"/>
          </a:solidFill>
          <a:latin typeface="+mn-lt"/>
          <a:ea typeface="+mn-ea"/>
          <a:cs typeface="+mn-cs"/>
        </a:defRPr>
      </a:lvl2pPr>
      <a:lvl3pPr marL="1523962" indent="-304792" algn="l" defTabSz="609585" rtl="0" eaLnBrk="1" latinLnBrk="0" hangingPunct="1">
        <a:spcBef>
          <a:spcPct val="20000"/>
        </a:spcBef>
        <a:buClr>
          <a:schemeClr val="accent1"/>
        </a:buClr>
        <a:buFont typeface="Arial"/>
        <a:buChar char="•"/>
        <a:defRPr sz="2667" kern="1200">
          <a:solidFill>
            <a:schemeClr val="tx1"/>
          </a:solidFill>
          <a:latin typeface="+mn-lt"/>
          <a:ea typeface="+mn-ea"/>
          <a:cs typeface="+mn-cs"/>
        </a:defRPr>
      </a:lvl3pPr>
      <a:lvl4pPr marL="2133547" indent="-304792" algn="l" defTabSz="609585" rtl="0" eaLnBrk="1" latinLnBrk="0" hangingPunct="1">
        <a:spcBef>
          <a:spcPct val="20000"/>
        </a:spcBef>
        <a:buClr>
          <a:schemeClr val="accent1"/>
        </a:buClr>
        <a:buFont typeface="Arial"/>
        <a:buChar char="–"/>
        <a:defRPr sz="2400" kern="1200">
          <a:solidFill>
            <a:schemeClr val="tx1"/>
          </a:solidFill>
          <a:latin typeface="+mn-lt"/>
          <a:ea typeface="+mn-ea"/>
          <a:cs typeface="+mn-cs"/>
        </a:defRPr>
      </a:lvl4pPr>
      <a:lvl5pPr marL="2743131" indent="-304792" algn="l" defTabSz="609585" rtl="0" eaLnBrk="1" latinLnBrk="0" hangingPunct="1">
        <a:spcBef>
          <a:spcPct val="20000"/>
        </a:spcBef>
        <a:buClr>
          <a:schemeClr val="accent1"/>
        </a:buClr>
        <a:buFont typeface="Arial"/>
        <a:buChar char="»"/>
        <a:defRPr sz="2400"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4.jpe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SN9802A.TIF"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31.emf"/></Relationships>
</file>

<file path=ppt/slides/_rels/slide4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22488" y="1872064"/>
            <a:ext cx="10747023" cy="1839489"/>
          </a:xfrm>
        </p:spPr>
        <p:txBody>
          <a:bodyPr>
            <a:normAutofit fontScale="90000"/>
          </a:bodyPr>
          <a:lstStyle/>
          <a:p>
            <a:pPr algn="ctr"/>
            <a:r>
              <a:rPr lang="fr-FR" sz="6600" b="1" dirty="0"/>
              <a:t>Enquêtes SENS </a:t>
            </a:r>
            <a:br>
              <a:rPr lang="fr-FR" sz="6600" dirty="0"/>
            </a:br>
            <a:r>
              <a:rPr lang="fr-FR" sz="5300" b="0" dirty="0">
                <a:solidFill>
                  <a:schemeClr val="bg1"/>
                </a:solidFill>
              </a:rPr>
              <a:t>[Nom des camps/Zones d’enquête] Région, Pays - Période</a:t>
            </a:r>
            <a:endParaRPr lang="fr-FR" sz="6600" b="0" dirty="0">
              <a:solidFill>
                <a:schemeClr val="bg1"/>
              </a:solidFill>
            </a:endParaRPr>
          </a:p>
        </p:txBody>
      </p:sp>
      <p:sp>
        <p:nvSpPr>
          <p:cNvPr id="6" name="Sous-titre 2"/>
          <p:cNvSpPr>
            <a:spLocks noGrp="1"/>
          </p:cNvSpPr>
          <p:nvPr>
            <p:ph type="subTitle" idx="1"/>
          </p:nvPr>
        </p:nvSpPr>
        <p:spPr>
          <a:xfrm>
            <a:off x="1097279" y="4635925"/>
            <a:ext cx="10058400" cy="1143000"/>
          </a:xfrm>
        </p:spPr>
        <p:txBody>
          <a:bodyPr>
            <a:normAutofit/>
          </a:bodyPr>
          <a:lstStyle/>
          <a:p>
            <a:r>
              <a:rPr lang="fr-FR" dirty="0"/>
              <a:t>Formation des enquêteurs</a:t>
            </a:r>
          </a:p>
          <a:p>
            <a:r>
              <a:rPr lang="fr-FR" sz="1800" dirty="0"/>
              <a:t>[LIEU, DATES]</a:t>
            </a:r>
          </a:p>
        </p:txBody>
      </p:sp>
      <p:sp>
        <p:nvSpPr>
          <p:cNvPr id="12" name="ZoneTexte 11">
            <a:extLst>
              <a:ext uri="{FF2B5EF4-FFF2-40B4-BE49-F238E27FC236}">
                <a16:creationId xmlns:a16="http://schemas.microsoft.com/office/drawing/2014/main" id="{E4009F5F-9D41-458D-855A-3D7416553A66}"/>
              </a:ext>
            </a:extLst>
          </p:cNvPr>
          <p:cNvSpPr txBox="1"/>
          <p:nvPr/>
        </p:nvSpPr>
        <p:spPr>
          <a:xfrm>
            <a:off x="248355" y="6204844"/>
            <a:ext cx="6096000" cy="369332"/>
          </a:xfrm>
          <a:prstGeom prst="rect">
            <a:avLst/>
          </a:prstGeom>
          <a:noFill/>
        </p:spPr>
        <p:txBody>
          <a:bodyPr wrap="square">
            <a:spAutoFit/>
          </a:bodyPr>
          <a:lstStyle/>
          <a:p>
            <a:r>
              <a:rPr lang="fr-FR" sz="1800" dirty="0">
                <a:solidFill>
                  <a:schemeClr val="tx2"/>
                </a:solidFill>
              </a:rPr>
              <a:t>[LOGO PARTENAIRES]</a:t>
            </a:r>
            <a:endParaRPr lang="fr-FR" dirty="0">
              <a:solidFill>
                <a:schemeClr val="tx2"/>
              </a:solidFill>
            </a:endParaRPr>
          </a:p>
        </p:txBody>
      </p:sp>
    </p:spTree>
    <p:extLst>
      <p:ext uri="{BB962C8B-B14F-4D97-AF65-F5344CB8AC3E}">
        <p14:creationId xmlns:p14="http://schemas.microsoft.com/office/powerpoint/2010/main" val="41864458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272466"/>
            <a:ext cx="11672416" cy="824716"/>
          </a:xfrm>
        </p:spPr>
        <p:txBody>
          <a:bodyPr/>
          <a:lstStyle/>
          <a:p>
            <a:r>
              <a:rPr lang="fr-FR" dirty="0"/>
              <a:t>Comment peser correctement ?</a:t>
            </a:r>
          </a:p>
        </p:txBody>
      </p:sp>
      <p:sp>
        <p:nvSpPr>
          <p:cNvPr id="3" name="Espace réservé du contenu 2"/>
          <p:cNvSpPr>
            <a:spLocks noGrp="1"/>
          </p:cNvSpPr>
          <p:nvPr>
            <p:ph idx="1"/>
          </p:nvPr>
        </p:nvSpPr>
        <p:spPr>
          <a:xfrm>
            <a:off x="259792" y="1414659"/>
            <a:ext cx="9786733" cy="4796135"/>
          </a:xfrm>
        </p:spPr>
        <p:txBody>
          <a:bodyPr>
            <a:normAutofit/>
          </a:bodyPr>
          <a:lstStyle/>
          <a:p>
            <a:pPr lvl="1">
              <a:spcBef>
                <a:spcPts val="0"/>
              </a:spcBef>
              <a:spcAft>
                <a:spcPts val="0"/>
              </a:spcAft>
              <a:buFont typeface="Arial" panose="020B0604020202020204" pitchFamily="34" charset="0"/>
              <a:buChar char="•"/>
            </a:pPr>
            <a:r>
              <a:rPr lang="fr-FR" sz="2400" dirty="0">
                <a:solidFill>
                  <a:schemeClr val="tx1"/>
                </a:solidFill>
              </a:rPr>
              <a:t>Placer la balance sur une </a:t>
            </a:r>
            <a:r>
              <a:rPr lang="fr-FR" sz="2400" b="1" dirty="0">
                <a:solidFill>
                  <a:schemeClr val="tx1"/>
                </a:solidFill>
              </a:rPr>
              <a:t>surface dure et plane </a:t>
            </a:r>
            <a:r>
              <a:rPr lang="fr-FR" sz="2400" dirty="0">
                <a:solidFill>
                  <a:schemeClr val="tx1"/>
                </a:solidFill>
              </a:rPr>
              <a:t>et </a:t>
            </a:r>
            <a:r>
              <a:rPr lang="fr-FR" sz="2400" b="1" dirty="0">
                <a:solidFill>
                  <a:schemeClr val="tx1"/>
                </a:solidFill>
              </a:rPr>
              <a:t>à l’ombre ou à l’intérieur</a:t>
            </a:r>
          </a:p>
          <a:p>
            <a:pPr lvl="1">
              <a:spcBef>
                <a:spcPts val="0"/>
              </a:spcBef>
              <a:spcAft>
                <a:spcPts val="0"/>
              </a:spcAft>
              <a:buFont typeface="Arial" panose="020B0604020202020204" pitchFamily="34" charset="0"/>
              <a:buChar char="•"/>
            </a:pPr>
            <a:endParaRPr lang="fr-FR" sz="2400" dirty="0">
              <a:solidFill>
                <a:schemeClr val="tx1"/>
              </a:solidFill>
            </a:endParaRPr>
          </a:p>
          <a:p>
            <a:pPr lvl="1">
              <a:spcBef>
                <a:spcPts val="0"/>
              </a:spcBef>
              <a:spcAft>
                <a:spcPts val="0"/>
              </a:spcAft>
              <a:buFont typeface="Arial" panose="020B0604020202020204" pitchFamily="34" charset="0"/>
              <a:buChar char="•"/>
            </a:pPr>
            <a:r>
              <a:rPr lang="fr-FR" sz="2400" dirty="0">
                <a:solidFill>
                  <a:schemeClr val="tx1"/>
                </a:solidFill>
              </a:rPr>
              <a:t>Appuyez sur l’interrupteur On/Off, situé sur le côté droit de l'écran, et le mettre sur la position «1» </a:t>
            </a:r>
          </a:p>
          <a:p>
            <a:pPr marL="609585" lvl="1" indent="0">
              <a:spcBef>
                <a:spcPts val="0"/>
              </a:spcBef>
              <a:spcAft>
                <a:spcPts val="0"/>
              </a:spcAft>
              <a:buNone/>
            </a:pPr>
            <a:endParaRPr lang="fr-FR" sz="2400" dirty="0">
              <a:solidFill>
                <a:schemeClr val="tx1"/>
              </a:solidFill>
            </a:endParaRPr>
          </a:p>
          <a:p>
            <a:pPr lvl="1">
              <a:spcBef>
                <a:spcPts val="0"/>
              </a:spcBef>
              <a:spcAft>
                <a:spcPts val="0"/>
              </a:spcAft>
              <a:buFont typeface="Arial" panose="020B0604020202020204" pitchFamily="34" charset="0"/>
              <a:buChar char="•"/>
            </a:pPr>
            <a:r>
              <a:rPr lang="fr-FR" sz="2400" dirty="0">
                <a:solidFill>
                  <a:schemeClr val="tx1"/>
                </a:solidFill>
              </a:rPr>
              <a:t>La balance dispose également d'un bouton «Start» sur le devant de l’appareil</a:t>
            </a:r>
          </a:p>
          <a:p>
            <a:pPr lvl="1">
              <a:spcBef>
                <a:spcPts val="0"/>
              </a:spcBef>
              <a:spcAft>
                <a:spcPts val="0"/>
              </a:spcAft>
              <a:buFont typeface="Arial" panose="020B0604020202020204" pitchFamily="34" charset="0"/>
              <a:buChar char="•"/>
            </a:pPr>
            <a:endParaRPr lang="fr-FR" sz="2400" dirty="0">
              <a:solidFill>
                <a:schemeClr val="tx1"/>
              </a:solidFill>
            </a:endParaRPr>
          </a:p>
          <a:p>
            <a:pPr lvl="1">
              <a:spcBef>
                <a:spcPts val="0"/>
              </a:spcBef>
              <a:spcAft>
                <a:spcPts val="0"/>
              </a:spcAft>
              <a:buFont typeface="Arial" panose="020B0604020202020204" pitchFamily="34" charset="0"/>
              <a:buChar char="•"/>
            </a:pPr>
            <a:r>
              <a:rPr lang="fr-FR" sz="2400" dirty="0">
                <a:solidFill>
                  <a:schemeClr val="tx1"/>
                </a:solidFill>
              </a:rPr>
              <a:t>Sur l’affichage apparaisse successivement : “SECA”, “8.8.8.8.8” et           </a:t>
            </a:r>
            <a:r>
              <a:rPr lang="fr-FR" sz="2400" dirty="0">
                <a:solidFill>
                  <a:schemeClr val="tx1"/>
                </a:solidFill>
                <a:sym typeface="Wingdings" panose="05000000000000000000" pitchFamily="2" charset="2"/>
              </a:rPr>
              <a:t></a:t>
            </a:r>
            <a:r>
              <a:rPr lang="fr-FR" sz="2400" dirty="0">
                <a:solidFill>
                  <a:schemeClr val="tx1"/>
                </a:solidFill>
              </a:rPr>
              <a:t> La balance est prête</a:t>
            </a:r>
          </a:p>
        </p:txBody>
      </p:sp>
      <p:pic>
        <p:nvPicPr>
          <p:cNvPr id="5" name="Image 4" descr="SECA2C">
            <a:extLst>
              <a:ext uri="{FF2B5EF4-FFF2-40B4-BE49-F238E27FC236}">
                <a16:creationId xmlns:a16="http://schemas.microsoft.com/office/drawing/2014/main" id="{090A33C9-005C-4271-962D-792AC7F8EE72}"/>
              </a:ext>
            </a:extLst>
          </p:cNvPr>
          <p:cNvPicPr/>
          <p:nvPr/>
        </p:nvPicPr>
        <p:blipFill>
          <a:blip r:embed="rId3" cstate="print"/>
          <a:srcRect/>
          <a:stretch>
            <a:fillRect/>
          </a:stretch>
        </p:blipFill>
        <p:spPr bwMode="auto">
          <a:xfrm>
            <a:off x="1731708" y="5046901"/>
            <a:ext cx="628366" cy="396440"/>
          </a:xfrm>
          <a:prstGeom prst="rect">
            <a:avLst/>
          </a:prstGeom>
          <a:noFill/>
          <a:ln w="9525">
            <a:noFill/>
            <a:miter lim="800000"/>
            <a:headEnd/>
            <a:tailEnd/>
          </a:ln>
        </p:spPr>
      </p:pic>
      <p:pic>
        <p:nvPicPr>
          <p:cNvPr id="6" name="Picture 7">
            <a:extLst>
              <a:ext uri="{FF2B5EF4-FFF2-40B4-BE49-F238E27FC236}">
                <a16:creationId xmlns:a16="http://schemas.microsoft.com/office/drawing/2014/main" id="{5E014F78-79FF-4EB3-B53F-21A63CCADBC0}"/>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rot="5400000">
            <a:off x="9686030" y="2240180"/>
            <a:ext cx="2221203" cy="1992277"/>
          </a:xfrm>
          <a:prstGeom prst="rect">
            <a:avLst/>
          </a:prstGeom>
        </p:spPr>
      </p:pic>
    </p:spTree>
    <p:extLst>
      <p:ext uri="{BB962C8B-B14F-4D97-AF65-F5344CB8AC3E}">
        <p14:creationId xmlns:p14="http://schemas.microsoft.com/office/powerpoint/2010/main" val="2650880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6013" y="1277945"/>
            <a:ext cx="11158055" cy="5039727"/>
          </a:xfrm>
        </p:spPr>
        <p:txBody>
          <a:bodyPr rtlCol="0">
            <a:normAutofit fontScale="70000" lnSpcReduction="20000"/>
          </a:bodyPr>
          <a:lstStyle/>
          <a:p>
            <a:pPr marL="514350" indent="-514350">
              <a:lnSpc>
                <a:spcPct val="134000"/>
              </a:lnSpc>
              <a:spcBef>
                <a:spcPts val="0"/>
              </a:spcBef>
              <a:spcAft>
                <a:spcPts val="0"/>
              </a:spcAft>
              <a:buFont typeface="+mj-lt"/>
              <a:buAutoNum type="arabicPeriod"/>
              <a:defRPr/>
            </a:pPr>
            <a:r>
              <a:rPr lang="fr-FR" sz="2800" b="1" dirty="0"/>
              <a:t>Toujours expliquer la procédure</a:t>
            </a:r>
            <a:r>
              <a:rPr lang="fr-FR" sz="2800" dirty="0"/>
              <a:t> à la mère de l’enfant ou à la personne en charge de l’enfant.</a:t>
            </a:r>
          </a:p>
          <a:p>
            <a:pPr marL="514350" indent="-514350">
              <a:lnSpc>
                <a:spcPct val="134000"/>
              </a:lnSpc>
              <a:spcBef>
                <a:spcPts val="0"/>
              </a:spcBef>
              <a:spcAft>
                <a:spcPts val="0"/>
              </a:spcAft>
              <a:buFont typeface="+mj-lt"/>
              <a:buAutoNum type="arabicPeriod"/>
              <a:defRPr/>
            </a:pPr>
            <a:r>
              <a:rPr lang="fr-FR" sz="2800" dirty="0">
                <a:sym typeface="Wingdings" panose="05000000000000000000" pitchFamily="2" charset="2"/>
              </a:rPr>
              <a:t>Placer la balance sur une </a:t>
            </a:r>
            <a:r>
              <a:rPr lang="fr-FR" sz="2800" b="1" dirty="0">
                <a:sym typeface="Wingdings" panose="05000000000000000000" pitchFamily="2" charset="2"/>
              </a:rPr>
              <a:t>surface dure et plane</a:t>
            </a:r>
            <a:r>
              <a:rPr lang="fr-FR" sz="2800" dirty="0">
                <a:sym typeface="Wingdings" panose="05000000000000000000" pitchFamily="2" charset="2"/>
              </a:rPr>
              <a:t>. Mettre en marche la balance.</a:t>
            </a:r>
          </a:p>
          <a:p>
            <a:pPr marL="514350" indent="-514350">
              <a:lnSpc>
                <a:spcPct val="134000"/>
              </a:lnSpc>
              <a:spcBef>
                <a:spcPts val="0"/>
              </a:spcBef>
              <a:spcAft>
                <a:spcPts val="0"/>
              </a:spcAft>
              <a:buFont typeface="+mj-lt"/>
              <a:buAutoNum type="arabicPeriod"/>
              <a:defRPr/>
            </a:pPr>
            <a:r>
              <a:rPr lang="fr-FR" sz="2800" dirty="0">
                <a:sym typeface="Wingdings" panose="05000000000000000000" pitchFamily="2" charset="2"/>
              </a:rPr>
              <a:t>S’il y a plus d’un enfant éligible dans un ménage, toujours peser le plus âgé ou le plus en confiance en premier.</a:t>
            </a:r>
          </a:p>
          <a:p>
            <a:pPr marL="514350" indent="-514350">
              <a:lnSpc>
                <a:spcPct val="134000"/>
              </a:lnSpc>
              <a:spcBef>
                <a:spcPts val="0"/>
              </a:spcBef>
              <a:spcAft>
                <a:spcPts val="0"/>
              </a:spcAft>
              <a:buFont typeface="+mj-lt"/>
              <a:buAutoNum type="arabicPeriod"/>
              <a:defRPr/>
            </a:pPr>
            <a:r>
              <a:rPr lang="fr-FR" sz="2800" b="1" dirty="0">
                <a:sym typeface="Wingdings" panose="05000000000000000000" pitchFamily="2" charset="2"/>
              </a:rPr>
              <a:t>Enlevez les vêtements de l'enfant. </a:t>
            </a:r>
            <a:r>
              <a:rPr lang="fr-FR" sz="2800" b="1" u="sng" dirty="0">
                <a:sym typeface="Wingdings" panose="05000000000000000000" pitchFamily="2" charset="2"/>
              </a:rPr>
              <a:t>L’enfant doit toujours être pesé nu.</a:t>
            </a:r>
          </a:p>
          <a:p>
            <a:pPr marL="514350" indent="-514350">
              <a:lnSpc>
                <a:spcPct val="134000"/>
              </a:lnSpc>
              <a:spcBef>
                <a:spcPts val="0"/>
              </a:spcBef>
              <a:spcAft>
                <a:spcPts val="0"/>
              </a:spcAft>
              <a:buFont typeface="+mj-lt"/>
              <a:buAutoNum type="arabicPeriod"/>
              <a:defRPr/>
            </a:pPr>
            <a:r>
              <a:rPr lang="fr-FR" sz="2800" dirty="0">
                <a:sym typeface="Wingdings" panose="05000000000000000000" pitchFamily="2" charset="2"/>
              </a:rPr>
              <a:t>Demandez à la mère de faire face à la balance et de se pencher afin d’avoir ses yeux au niveau des yeux de l’enfant.</a:t>
            </a:r>
          </a:p>
          <a:p>
            <a:pPr marL="514350" indent="-514350">
              <a:lnSpc>
                <a:spcPct val="134000"/>
              </a:lnSpc>
              <a:spcBef>
                <a:spcPts val="0"/>
              </a:spcBef>
              <a:spcAft>
                <a:spcPts val="0"/>
              </a:spcAft>
              <a:buFont typeface="+mj-lt"/>
              <a:buAutoNum type="arabicPeriod"/>
              <a:defRPr/>
            </a:pPr>
            <a:r>
              <a:rPr lang="fr-FR" sz="2800" dirty="0">
                <a:sym typeface="Wingdings" panose="05000000000000000000" pitchFamily="2" charset="2"/>
              </a:rPr>
              <a:t>Demander à l’enfant de monter sur la balance, </a:t>
            </a:r>
            <a:r>
              <a:rPr lang="fr-FR" sz="2800" b="1" u="sng" dirty="0">
                <a:sym typeface="Wingdings" panose="05000000000000000000" pitchFamily="2" charset="2"/>
              </a:rPr>
              <a:t>de se tenir immobile</a:t>
            </a:r>
            <a:r>
              <a:rPr lang="fr-FR" sz="2800" dirty="0">
                <a:sym typeface="Wingdings" panose="05000000000000000000" pitchFamily="2" charset="2"/>
              </a:rPr>
              <a:t>, et de regarder droit devant en direction de sa mère. </a:t>
            </a:r>
          </a:p>
          <a:p>
            <a:pPr marL="514350" indent="-514350">
              <a:lnSpc>
                <a:spcPct val="134000"/>
              </a:lnSpc>
              <a:spcBef>
                <a:spcPts val="0"/>
              </a:spcBef>
              <a:spcAft>
                <a:spcPts val="0"/>
              </a:spcAft>
              <a:buFont typeface="+mj-lt"/>
              <a:buAutoNum type="arabicPeriod"/>
              <a:defRPr/>
            </a:pPr>
            <a:r>
              <a:rPr lang="fr-FR" sz="2800" dirty="0">
                <a:sym typeface="Wingdings" panose="05000000000000000000" pitchFamily="2" charset="2"/>
              </a:rPr>
              <a:t>Une fois que le poids s’affiche (le poids ne clignote plus sur l’écran), enregistrer la mesure.</a:t>
            </a:r>
          </a:p>
          <a:p>
            <a:pPr marL="514350" indent="-514350">
              <a:lnSpc>
                <a:spcPct val="134000"/>
              </a:lnSpc>
              <a:spcBef>
                <a:spcPts val="0"/>
              </a:spcBef>
              <a:spcAft>
                <a:spcPts val="0"/>
              </a:spcAft>
              <a:buFont typeface="+mj-lt"/>
              <a:buAutoNum type="arabicPeriod"/>
              <a:defRPr/>
            </a:pPr>
            <a:r>
              <a:rPr lang="fr-FR" sz="2800" dirty="0">
                <a:sym typeface="Wingdings" panose="05000000000000000000" pitchFamily="2" charset="2"/>
              </a:rPr>
              <a:t>Le </a:t>
            </a:r>
            <a:r>
              <a:rPr lang="fr-FR" sz="2800" b="1" dirty="0">
                <a:sym typeface="Wingdings" panose="05000000000000000000" pitchFamily="2" charset="2"/>
              </a:rPr>
              <a:t>Mesureur</a:t>
            </a:r>
            <a:r>
              <a:rPr lang="fr-FR" sz="2800" dirty="0">
                <a:sym typeface="Wingdings" panose="05000000000000000000" pitchFamily="2" charset="2"/>
              </a:rPr>
              <a:t> lit à voix haute le poids. Le </a:t>
            </a:r>
            <a:r>
              <a:rPr lang="fr-FR" sz="2800" b="1" dirty="0">
                <a:sym typeface="Wingdings" panose="05000000000000000000" pitchFamily="2" charset="2"/>
              </a:rPr>
              <a:t>Chef d’équipe </a:t>
            </a:r>
            <a:r>
              <a:rPr lang="fr-FR" sz="2800" dirty="0">
                <a:sym typeface="Wingdings" panose="05000000000000000000" pitchFamily="2" charset="2"/>
              </a:rPr>
              <a:t>répète le poids à voix haute afin de confirmer, et enregistre la mesure dans le questionnaire. </a:t>
            </a:r>
          </a:p>
        </p:txBody>
      </p:sp>
      <p:sp>
        <p:nvSpPr>
          <p:cNvPr id="4" name="Titre 1">
            <a:extLst>
              <a:ext uri="{FF2B5EF4-FFF2-40B4-BE49-F238E27FC236}">
                <a16:creationId xmlns:a16="http://schemas.microsoft.com/office/drawing/2014/main" id="{7B98B717-028C-4CC9-ABE4-F75F526FFDDF}"/>
              </a:ext>
            </a:extLst>
          </p:cNvPr>
          <p:cNvSpPr txBox="1">
            <a:spLocks/>
          </p:cNvSpPr>
          <p:nvPr/>
        </p:nvSpPr>
        <p:spPr>
          <a:xfrm>
            <a:off x="278712" y="272466"/>
            <a:ext cx="11672416" cy="824716"/>
          </a:xfrm>
          <a:prstGeom prst="rect">
            <a:avLst/>
          </a:prstGeom>
        </p:spPr>
        <p:txBody>
          <a:bodyPr vert="horz" lIns="0" tIns="0" rIns="0" bIns="0" rtlCol="0" anchor="b" anchorCtr="0">
            <a:normAutofit/>
          </a:bodyPr>
          <a:lst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a:lstStyle>
          <a:p>
            <a:r>
              <a:rPr lang="fr-FR" dirty="0"/>
              <a:t>La Pesée Directe</a:t>
            </a:r>
          </a:p>
        </p:txBody>
      </p:sp>
    </p:spTree>
    <p:extLst>
      <p:ext uri="{BB962C8B-B14F-4D97-AF65-F5344CB8AC3E}">
        <p14:creationId xmlns:p14="http://schemas.microsoft.com/office/powerpoint/2010/main" val="1797829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5018" y="1277946"/>
            <a:ext cx="9298379" cy="4730968"/>
          </a:xfrm>
        </p:spPr>
        <p:txBody>
          <a:bodyPr rtlCol="0">
            <a:normAutofit/>
          </a:bodyPr>
          <a:lstStyle/>
          <a:p>
            <a:pPr marL="514350" indent="-514350">
              <a:spcBef>
                <a:spcPts val="0"/>
              </a:spcBef>
              <a:spcAft>
                <a:spcPts val="0"/>
              </a:spcAft>
              <a:buFont typeface="+mj-lt"/>
              <a:buAutoNum type="arabicPeriod"/>
              <a:defRPr/>
            </a:pPr>
            <a:r>
              <a:rPr lang="fr-FR" sz="2200" b="1" dirty="0"/>
              <a:t>Expliquer la procédure</a:t>
            </a:r>
            <a:r>
              <a:rPr lang="fr-FR" sz="2200" dirty="0"/>
              <a:t> à la mère de l’enfant ou à la personne en charge de l’enfant.</a:t>
            </a:r>
          </a:p>
          <a:p>
            <a:pPr marL="514350" indent="-514350">
              <a:spcBef>
                <a:spcPts val="0"/>
              </a:spcBef>
              <a:spcAft>
                <a:spcPts val="0"/>
              </a:spcAft>
              <a:buFont typeface="+mj-lt"/>
              <a:buAutoNum type="arabicPeriod"/>
              <a:defRPr/>
            </a:pPr>
            <a:r>
              <a:rPr lang="fr-FR" sz="2200" dirty="0"/>
              <a:t>Placer la balance sur une </a:t>
            </a:r>
            <a:r>
              <a:rPr lang="fr-FR" sz="2200" b="1" dirty="0"/>
              <a:t>surface dure et plane</a:t>
            </a:r>
            <a:r>
              <a:rPr lang="fr-FR" sz="2200" dirty="0"/>
              <a:t>. Mettre en marche la balance.</a:t>
            </a:r>
          </a:p>
          <a:p>
            <a:pPr marL="514350" indent="-514350">
              <a:spcBef>
                <a:spcPts val="0"/>
              </a:spcBef>
              <a:spcAft>
                <a:spcPts val="0"/>
              </a:spcAft>
              <a:buFont typeface="+mj-lt"/>
              <a:buAutoNum type="arabicPeriod"/>
              <a:defRPr/>
            </a:pPr>
            <a:r>
              <a:rPr lang="fr-FR" sz="2200" dirty="0"/>
              <a:t>S’il y a plus d’un enfant éligible dans un ménage, toujours peser le plus âgé ou le plus en confiance en premier.</a:t>
            </a:r>
          </a:p>
          <a:p>
            <a:pPr marL="514350" indent="-514350">
              <a:spcBef>
                <a:spcPts val="0"/>
              </a:spcBef>
              <a:spcAft>
                <a:spcPts val="0"/>
              </a:spcAft>
              <a:buFont typeface="+mj-lt"/>
              <a:buAutoNum type="arabicPeriod"/>
              <a:defRPr/>
            </a:pPr>
            <a:r>
              <a:rPr lang="fr-FR" sz="2200" b="1" dirty="0"/>
              <a:t>Enlevez les vêtements de l'enfant. </a:t>
            </a:r>
            <a:r>
              <a:rPr lang="fr-FR" sz="2200" b="1" u="sng" dirty="0"/>
              <a:t>L’enfant doit toujours être pesé nu.</a:t>
            </a:r>
          </a:p>
          <a:p>
            <a:pPr marL="514350" indent="-514350">
              <a:spcBef>
                <a:spcPts val="0"/>
              </a:spcBef>
              <a:spcAft>
                <a:spcPts val="0"/>
              </a:spcAft>
              <a:buFont typeface="+mj-lt"/>
              <a:buAutoNum type="arabicPeriod"/>
              <a:defRPr/>
            </a:pPr>
            <a:r>
              <a:rPr lang="fr-FR" sz="2200" dirty="0">
                <a:sym typeface="Wingdings" panose="05000000000000000000" pitchFamily="2" charset="2"/>
              </a:rPr>
              <a:t>Demander </a:t>
            </a:r>
            <a:r>
              <a:rPr lang="fr-FR" sz="2200" dirty="0"/>
              <a:t>à la mère de l’enfant ou à la personne en charge de l’enfant ou à l’Assistant mesureur de monter sur la balance. </a:t>
            </a:r>
            <a:endParaRPr lang="fr-FR" sz="2200" dirty="0">
              <a:sym typeface="Wingdings" panose="05000000000000000000" pitchFamily="2" charset="2"/>
            </a:endParaRPr>
          </a:p>
          <a:p>
            <a:pPr marL="514350" indent="-514350">
              <a:spcBef>
                <a:spcPts val="0"/>
              </a:spcBef>
              <a:spcAft>
                <a:spcPts val="0"/>
              </a:spcAft>
              <a:buFont typeface="+mj-lt"/>
              <a:buAutoNum type="arabicPeriod"/>
              <a:defRPr/>
            </a:pPr>
            <a:r>
              <a:rPr lang="fr-FR" sz="2200" b="1" dirty="0">
                <a:sym typeface="Wingdings" panose="05000000000000000000" pitchFamily="2" charset="2"/>
              </a:rPr>
              <a:t>Une fois que le poids s’affiche, </a:t>
            </a:r>
            <a:r>
              <a:rPr lang="fr-FR" sz="2200" b="1" u="sng" dirty="0"/>
              <a:t>la mère de l’enfant, ou la personne en charge de l’enfant, ou l’Assistant mesureur </a:t>
            </a:r>
            <a:r>
              <a:rPr lang="fr-FR" sz="2200" b="1" u="sng" dirty="0">
                <a:sym typeface="Wingdings" panose="05000000000000000000" pitchFamily="2" charset="2"/>
              </a:rPr>
              <a:t>reste sur la balance. </a:t>
            </a:r>
          </a:p>
        </p:txBody>
      </p:sp>
      <p:sp>
        <p:nvSpPr>
          <p:cNvPr id="4" name="Titre 1">
            <a:extLst>
              <a:ext uri="{FF2B5EF4-FFF2-40B4-BE49-F238E27FC236}">
                <a16:creationId xmlns:a16="http://schemas.microsoft.com/office/drawing/2014/main" id="{7B98B717-028C-4CC9-ABE4-F75F526FFDDF}"/>
              </a:ext>
            </a:extLst>
          </p:cNvPr>
          <p:cNvSpPr txBox="1">
            <a:spLocks/>
          </p:cNvSpPr>
          <p:nvPr/>
        </p:nvSpPr>
        <p:spPr>
          <a:xfrm>
            <a:off x="278712" y="272466"/>
            <a:ext cx="11672416" cy="824716"/>
          </a:xfrm>
          <a:prstGeom prst="rect">
            <a:avLst/>
          </a:prstGeom>
        </p:spPr>
        <p:txBody>
          <a:bodyPr vert="horz" lIns="0" tIns="0" rIns="0" bIns="0" rtlCol="0" anchor="b" anchorCtr="0">
            <a:normAutofit/>
          </a:bodyPr>
          <a:lst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a:lstStyle>
          <a:p>
            <a:r>
              <a:rPr lang="fr-FR" dirty="0"/>
              <a:t>La Pesée Indirecte (Double-Pesée) (1/2)</a:t>
            </a:r>
          </a:p>
        </p:txBody>
      </p:sp>
      <p:pic>
        <p:nvPicPr>
          <p:cNvPr id="2" name="Picture 6" descr="IMG_2997">
            <a:extLst>
              <a:ext uri="{FF2B5EF4-FFF2-40B4-BE49-F238E27FC236}">
                <a16:creationId xmlns:a16="http://schemas.microsoft.com/office/drawing/2014/main" id="{BCB1DC17-C68F-4001-B376-958869FA7A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864" y="1478428"/>
            <a:ext cx="1566862"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descr="IMG_2998">
            <a:extLst>
              <a:ext uri="{FF2B5EF4-FFF2-40B4-BE49-F238E27FC236}">
                <a16:creationId xmlns:a16="http://schemas.microsoft.com/office/drawing/2014/main" id="{2A5467C6-7054-4AF2-9E1F-85ABFC66A1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2789" y="3675519"/>
            <a:ext cx="1531937"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281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765" y="1277946"/>
            <a:ext cx="8823366" cy="4730968"/>
          </a:xfrm>
        </p:spPr>
        <p:txBody>
          <a:bodyPr rtlCol="0">
            <a:normAutofit/>
          </a:bodyPr>
          <a:lstStyle/>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startAt="7"/>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a:t>
            </a:r>
            <a:r>
              <a:rPr kumimoji="0" lang="fr-FR" sz="24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Mesureur </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appuie sur le bouton “2-en-1” (pour remettre la balance à “zéro”)  Attendre jusqu’à ce l’affichage indique           .</a:t>
            </a:r>
          </a:p>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startAt="7"/>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Remettre l’enfant à la personne sur la balance. </a:t>
            </a:r>
            <a:r>
              <a:rPr kumimoji="0" lang="fr-FR" sz="24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L'enfant doit être tenu face à la personne et doit rester immobile.</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Le poids de l’enfant s’affiche. </a:t>
            </a:r>
          </a:p>
          <a:p>
            <a:pPr marL="514350" lvl="0" indent="-514350">
              <a:lnSpc>
                <a:spcPct val="134000"/>
              </a:lnSpc>
              <a:spcBef>
                <a:spcPts val="0"/>
              </a:spcBef>
              <a:buClr>
                <a:srgbClr val="0072BC"/>
              </a:buClr>
              <a:buFont typeface="+mj-lt"/>
              <a:buAutoNum type="arabicPeriod" startAt="7"/>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a:t>
            </a:r>
            <a:r>
              <a:rPr kumimoji="0" lang="fr-FR" sz="24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Mesureur </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lit a haute voix le poids. Le </a:t>
            </a:r>
            <a:r>
              <a:rPr kumimoji="0" lang="fr-FR" sz="24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Chef d’équipe </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répète le poids à </a:t>
            </a:r>
            <a:r>
              <a:rPr lang="fr-FR" sz="2400" dirty="0">
                <a:solidFill>
                  <a:prstClr val="black"/>
                </a:solidFill>
                <a:sym typeface="Wingdings" panose="05000000000000000000" pitchFamily="2" charset="2"/>
              </a:rPr>
              <a:t>voix haute </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afin de confirmer, et enregistre la mesure dans le questionnaire. </a:t>
            </a:r>
          </a:p>
        </p:txBody>
      </p:sp>
      <p:sp>
        <p:nvSpPr>
          <p:cNvPr id="4" name="Titre 1">
            <a:extLst>
              <a:ext uri="{FF2B5EF4-FFF2-40B4-BE49-F238E27FC236}">
                <a16:creationId xmlns:a16="http://schemas.microsoft.com/office/drawing/2014/main" id="{7B98B717-028C-4CC9-ABE4-F75F526FFDDF}"/>
              </a:ext>
            </a:extLst>
          </p:cNvPr>
          <p:cNvSpPr txBox="1">
            <a:spLocks/>
          </p:cNvSpPr>
          <p:nvPr/>
        </p:nvSpPr>
        <p:spPr>
          <a:xfrm>
            <a:off x="278712" y="272466"/>
            <a:ext cx="11672416" cy="824716"/>
          </a:xfrm>
          <a:prstGeom prst="rect">
            <a:avLst/>
          </a:prstGeom>
        </p:spPr>
        <p:txBody>
          <a:bodyPr vert="horz" lIns="0" tIns="0" rIns="0" bIns="0" rtlCol="0" anchor="b" anchorCtr="0">
            <a:normAutofit/>
          </a:bodyPr>
          <a:lst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a:lstStyle>
          <a:p>
            <a:r>
              <a:rPr lang="fr-FR" dirty="0"/>
              <a:t>La Pesée Indirecte (Double-Pesée) (2/2)</a:t>
            </a:r>
          </a:p>
        </p:txBody>
      </p:sp>
      <p:pic>
        <p:nvPicPr>
          <p:cNvPr id="5" name="Image 4" descr="SECA3C">
            <a:extLst>
              <a:ext uri="{FF2B5EF4-FFF2-40B4-BE49-F238E27FC236}">
                <a16:creationId xmlns:a16="http://schemas.microsoft.com/office/drawing/2014/main" id="{0EA6E464-6486-4721-9C96-354184DE0C81}"/>
              </a:ext>
            </a:extLst>
          </p:cNvPr>
          <p:cNvPicPr/>
          <p:nvPr/>
        </p:nvPicPr>
        <p:blipFill>
          <a:blip r:embed="rId3" cstate="print"/>
          <a:srcRect/>
          <a:stretch>
            <a:fillRect/>
          </a:stretch>
        </p:blipFill>
        <p:spPr bwMode="auto">
          <a:xfrm>
            <a:off x="2248120" y="2279903"/>
            <a:ext cx="721910" cy="427630"/>
          </a:xfrm>
          <a:prstGeom prst="rect">
            <a:avLst/>
          </a:prstGeom>
          <a:noFill/>
          <a:ln w="9525">
            <a:noFill/>
            <a:miter lim="800000"/>
            <a:headEnd/>
            <a:tailEnd/>
          </a:ln>
        </p:spPr>
      </p:pic>
      <p:pic>
        <p:nvPicPr>
          <p:cNvPr id="9" name="Picture 11" descr="weight">
            <a:extLst>
              <a:ext uri="{FF2B5EF4-FFF2-40B4-BE49-F238E27FC236}">
                <a16:creationId xmlns:a16="http://schemas.microsoft.com/office/drawing/2014/main" id="{B9D5A0C9-FDC1-4957-AB60-30DA7B3A7809}"/>
              </a:ext>
            </a:extLst>
          </p:cNvPr>
          <p:cNvPicPr/>
          <p:nvPr/>
        </p:nvPicPr>
        <p:blipFill rotWithShape="1">
          <a:blip r:embed="rId4" cstate="print">
            <a:extLst>
              <a:ext uri="{28A0092B-C50C-407E-A947-70E740481C1C}">
                <a14:useLocalDpi xmlns:a14="http://schemas.microsoft.com/office/drawing/2010/main" val="0"/>
              </a:ext>
            </a:extLst>
          </a:blip>
          <a:srcRect l="9609" t="7378" r="10033" b="8837"/>
          <a:stretch/>
        </p:blipFill>
        <p:spPr bwMode="auto">
          <a:xfrm>
            <a:off x="9580495" y="1379310"/>
            <a:ext cx="1425198" cy="2300069"/>
          </a:xfrm>
          <a:prstGeom prst="rect">
            <a:avLst/>
          </a:prstGeom>
          <a:noFill/>
          <a:ln>
            <a:noFill/>
          </a:ln>
          <a:extLst>
            <a:ext uri="{53640926-AAD7-44D8-BBD7-CCE9431645EC}">
              <a14:shadowObscured xmlns:a14="http://schemas.microsoft.com/office/drawing/2010/main"/>
            </a:ext>
          </a:extLst>
        </p:spPr>
      </p:pic>
      <p:pic>
        <p:nvPicPr>
          <p:cNvPr id="11" name="Picture 8" descr="IMG_2999">
            <a:extLst>
              <a:ext uri="{FF2B5EF4-FFF2-40B4-BE49-F238E27FC236}">
                <a16:creationId xmlns:a16="http://schemas.microsoft.com/office/drawing/2014/main" id="{26054DAA-CA12-4874-B500-D3840110F4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05735" y="3679379"/>
            <a:ext cx="1587500" cy="211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633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Rôles</a:t>
            </a:r>
          </a:p>
        </p:txBody>
      </p:sp>
      <p:sp>
        <p:nvSpPr>
          <p:cNvPr id="3" name="Espace réservé du contenu 2"/>
          <p:cNvSpPr>
            <a:spLocks noGrp="1"/>
          </p:cNvSpPr>
          <p:nvPr>
            <p:ph idx="1"/>
          </p:nvPr>
        </p:nvSpPr>
        <p:spPr>
          <a:xfrm>
            <a:off x="364115" y="1047687"/>
            <a:ext cx="11501610" cy="5189517"/>
          </a:xfrm>
        </p:spPr>
        <p:txBody>
          <a:bodyPr>
            <a:normAutofit lnSpcReduction="10000"/>
          </a:bodyPr>
          <a:lstStyle/>
          <a:p>
            <a:pPr marL="76199" indent="0">
              <a:lnSpc>
                <a:spcPct val="120000"/>
              </a:lnSpc>
              <a:spcBef>
                <a:spcPts val="0"/>
              </a:spcBef>
              <a:buNone/>
            </a:pPr>
            <a:r>
              <a:rPr lang="fr-FR" sz="2400" b="1" dirty="0"/>
              <a:t>Mesureur</a:t>
            </a:r>
            <a:r>
              <a:rPr lang="fr-FR" sz="2400" dirty="0"/>
              <a:t> </a:t>
            </a:r>
            <a:endParaRPr lang="fr-FR" sz="2400" b="1" dirty="0">
              <a:solidFill>
                <a:schemeClr val="tx1"/>
              </a:solidFill>
            </a:endParaRPr>
          </a:p>
          <a:p>
            <a:pPr lvl="1">
              <a:lnSpc>
                <a:spcPct val="120000"/>
              </a:lnSpc>
              <a:spcBef>
                <a:spcPts val="0"/>
              </a:spcBef>
              <a:buFont typeface="Arial" panose="020B0604020202020204" pitchFamily="34" charset="0"/>
              <a:buChar char="•"/>
            </a:pPr>
            <a:r>
              <a:rPr lang="fr-FR" sz="2400" dirty="0">
                <a:solidFill>
                  <a:schemeClr val="tx1"/>
                </a:solidFill>
              </a:rPr>
              <a:t>Prend la mesure</a:t>
            </a:r>
          </a:p>
          <a:p>
            <a:pPr lvl="1">
              <a:lnSpc>
                <a:spcPct val="120000"/>
              </a:lnSpc>
              <a:spcBef>
                <a:spcPts val="0"/>
              </a:spcBef>
              <a:buFont typeface="Arial" panose="020B0604020202020204" pitchFamily="34" charset="0"/>
              <a:buChar char="•"/>
            </a:pPr>
            <a:endParaRPr lang="fr-FR" sz="2400" dirty="0">
              <a:solidFill>
                <a:schemeClr val="tx1"/>
              </a:solidFill>
            </a:endParaRPr>
          </a:p>
          <a:p>
            <a:pPr marL="76199" indent="0">
              <a:lnSpc>
                <a:spcPct val="120000"/>
              </a:lnSpc>
              <a:spcBef>
                <a:spcPts val="0"/>
              </a:spcBef>
              <a:buNone/>
            </a:pPr>
            <a:r>
              <a:rPr lang="fr-FR" sz="2400" b="1" dirty="0">
                <a:solidFill>
                  <a:schemeClr val="tx1"/>
                </a:solidFill>
              </a:rPr>
              <a:t>Assistant</a:t>
            </a:r>
            <a:endParaRPr lang="fr-FR" sz="2400" dirty="0">
              <a:solidFill>
                <a:schemeClr val="tx1"/>
              </a:solidFill>
            </a:endParaRPr>
          </a:p>
          <a:p>
            <a:pPr lvl="1">
              <a:lnSpc>
                <a:spcPct val="120000"/>
              </a:lnSpc>
              <a:spcBef>
                <a:spcPts val="0"/>
              </a:spcBef>
              <a:buFont typeface="Arial" panose="020B0604020202020204" pitchFamily="34" charset="0"/>
              <a:buChar char="•"/>
            </a:pPr>
            <a:r>
              <a:rPr lang="fr-FR" sz="2400" dirty="0"/>
              <a:t>S’agenouille en face de l’enfant </a:t>
            </a:r>
          </a:p>
          <a:p>
            <a:pPr lvl="1">
              <a:lnSpc>
                <a:spcPct val="120000"/>
              </a:lnSpc>
              <a:spcBef>
                <a:spcPts val="0"/>
              </a:spcBef>
              <a:buFont typeface="Arial" panose="020B0604020202020204" pitchFamily="34" charset="0"/>
              <a:buChar char="•"/>
            </a:pPr>
            <a:r>
              <a:rPr lang="fr-FR" sz="2400" dirty="0"/>
              <a:t>S’assure que les pieds de l’enfant sont entièrement sur la balance et que l’enfant regarde droit devant lui (pas vers le bas) </a:t>
            </a:r>
          </a:p>
          <a:p>
            <a:pPr lvl="1">
              <a:lnSpc>
                <a:spcPct val="120000"/>
              </a:lnSpc>
              <a:spcBef>
                <a:spcPts val="0"/>
              </a:spcBef>
              <a:buFont typeface="Arial" panose="020B0604020202020204" pitchFamily="34" charset="0"/>
              <a:buChar char="•"/>
            </a:pPr>
            <a:r>
              <a:rPr lang="fr-FR" sz="2400" dirty="0"/>
              <a:t>Lors de la double-pesée, l’assistant s’assure que l’enfant est correctement porté et qu’il se tient immobile </a:t>
            </a:r>
          </a:p>
          <a:p>
            <a:pPr marL="609585" lvl="1" indent="0">
              <a:lnSpc>
                <a:spcPct val="120000"/>
              </a:lnSpc>
              <a:spcBef>
                <a:spcPts val="0"/>
              </a:spcBef>
              <a:buNone/>
            </a:pPr>
            <a:endParaRPr lang="fr-FR" sz="2400" dirty="0"/>
          </a:p>
          <a:p>
            <a:pPr marL="76199" indent="0">
              <a:lnSpc>
                <a:spcPct val="120000"/>
              </a:lnSpc>
              <a:spcBef>
                <a:spcPts val="0"/>
              </a:spcBef>
              <a:buNone/>
            </a:pPr>
            <a:r>
              <a:rPr lang="fr-FR" sz="2400" b="1" dirty="0"/>
              <a:t>Chef d’équipe</a:t>
            </a:r>
            <a:endParaRPr lang="fr-FR" sz="2400" b="1" dirty="0">
              <a:solidFill>
                <a:schemeClr val="tx1"/>
              </a:solidFill>
            </a:endParaRPr>
          </a:p>
          <a:p>
            <a:pPr lvl="1">
              <a:lnSpc>
                <a:spcPct val="120000"/>
              </a:lnSpc>
              <a:spcBef>
                <a:spcPts val="0"/>
              </a:spcBef>
              <a:buFont typeface="Arial" panose="020B0604020202020204" pitchFamily="34" charset="0"/>
              <a:buChar char="•"/>
            </a:pPr>
            <a:r>
              <a:rPr lang="fr-FR" sz="2400" dirty="0">
                <a:solidFill>
                  <a:schemeClr val="tx1"/>
                </a:solidFill>
              </a:rPr>
              <a:t>Enregistre la mesure du poids dans le questionnaire</a:t>
            </a:r>
            <a:endParaRPr lang="fr-FR" sz="2400" dirty="0"/>
          </a:p>
        </p:txBody>
      </p:sp>
    </p:spTree>
    <p:extLst>
      <p:ext uri="{BB962C8B-B14F-4D97-AF65-F5344CB8AC3E}">
        <p14:creationId xmlns:p14="http://schemas.microsoft.com/office/powerpoint/2010/main" val="3166983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Dire les mesures à voix haute</a:t>
            </a:r>
          </a:p>
        </p:txBody>
      </p:sp>
      <p:sp>
        <p:nvSpPr>
          <p:cNvPr id="3" name="Espace réservé du contenu 2"/>
          <p:cNvSpPr>
            <a:spLocks noGrp="1"/>
          </p:cNvSpPr>
          <p:nvPr>
            <p:ph idx="1"/>
          </p:nvPr>
        </p:nvSpPr>
        <p:spPr>
          <a:xfrm>
            <a:off x="278712" y="2003961"/>
            <a:ext cx="11489735" cy="2850078"/>
          </a:xfrm>
        </p:spPr>
        <p:txBody>
          <a:bodyPr>
            <a:normAutofit/>
          </a:bodyPr>
          <a:lstStyle/>
          <a:p>
            <a:pPr>
              <a:lnSpc>
                <a:spcPct val="120000"/>
              </a:lnSpc>
              <a:spcBef>
                <a:spcPts val="0"/>
              </a:spcBef>
              <a:buFont typeface="Arial" panose="020B0604020202020204" pitchFamily="34" charset="0"/>
              <a:buChar char="•"/>
            </a:pPr>
            <a:r>
              <a:rPr lang="fr-FR" sz="2600" dirty="0">
                <a:solidFill>
                  <a:schemeClr val="tx1"/>
                </a:solidFill>
              </a:rPr>
              <a:t>Mesureur : </a:t>
            </a:r>
            <a:r>
              <a:rPr lang="fr-FR" sz="2600" b="1" dirty="0">
                <a:solidFill>
                  <a:schemeClr val="tx1"/>
                </a:solidFill>
              </a:rPr>
              <a:t>LIRE</a:t>
            </a:r>
            <a:endParaRPr lang="fr-FR" sz="2600" dirty="0">
              <a:solidFill>
                <a:schemeClr val="tx1"/>
              </a:solidFill>
            </a:endParaRPr>
          </a:p>
          <a:p>
            <a:pPr>
              <a:lnSpc>
                <a:spcPct val="120000"/>
              </a:lnSpc>
              <a:spcBef>
                <a:spcPts val="0"/>
              </a:spcBef>
              <a:buFont typeface="Arial" panose="020B0604020202020204" pitchFamily="34" charset="0"/>
              <a:buChar char="•"/>
            </a:pPr>
            <a:endParaRPr lang="fr-FR" sz="2600" dirty="0">
              <a:solidFill>
                <a:schemeClr val="tx1"/>
              </a:solidFill>
            </a:endParaRPr>
          </a:p>
          <a:p>
            <a:pPr>
              <a:lnSpc>
                <a:spcPct val="120000"/>
              </a:lnSpc>
              <a:spcBef>
                <a:spcPts val="0"/>
              </a:spcBef>
              <a:buFont typeface="Arial" panose="020B0604020202020204" pitchFamily="34" charset="0"/>
              <a:buChar char="•"/>
            </a:pPr>
            <a:r>
              <a:rPr lang="fr-FR" sz="2600" dirty="0">
                <a:solidFill>
                  <a:schemeClr val="tx1"/>
                </a:solidFill>
              </a:rPr>
              <a:t>Assistant : </a:t>
            </a:r>
            <a:r>
              <a:rPr lang="fr-FR" sz="2600" b="1" dirty="0">
                <a:solidFill>
                  <a:schemeClr val="tx1"/>
                </a:solidFill>
              </a:rPr>
              <a:t>ÉCOUTER</a:t>
            </a:r>
            <a:endParaRPr lang="fr-FR" sz="2600" dirty="0">
              <a:solidFill>
                <a:schemeClr val="tx1"/>
              </a:solidFill>
            </a:endParaRPr>
          </a:p>
          <a:p>
            <a:pPr>
              <a:lnSpc>
                <a:spcPct val="120000"/>
              </a:lnSpc>
              <a:spcBef>
                <a:spcPts val="0"/>
              </a:spcBef>
              <a:buFont typeface="Arial" panose="020B0604020202020204" pitchFamily="34" charset="0"/>
              <a:buChar char="•"/>
            </a:pPr>
            <a:endParaRPr lang="fr-FR" sz="2600" dirty="0">
              <a:solidFill>
                <a:schemeClr val="tx1"/>
              </a:solidFill>
            </a:endParaRPr>
          </a:p>
          <a:p>
            <a:pPr>
              <a:lnSpc>
                <a:spcPct val="120000"/>
              </a:lnSpc>
              <a:spcBef>
                <a:spcPts val="0"/>
              </a:spcBef>
              <a:buFont typeface="Arial" panose="020B0604020202020204" pitchFamily="34" charset="0"/>
              <a:buChar char="•"/>
            </a:pPr>
            <a:r>
              <a:rPr lang="fr-FR" sz="2600" dirty="0">
                <a:solidFill>
                  <a:schemeClr val="tx1"/>
                </a:solidFill>
              </a:rPr>
              <a:t>Chef d’équipe : </a:t>
            </a:r>
            <a:r>
              <a:rPr lang="fr-FR" sz="2600" b="1" dirty="0">
                <a:solidFill>
                  <a:schemeClr val="tx1"/>
                </a:solidFill>
              </a:rPr>
              <a:t>RÉPÉTER ET ENREGISTRER</a:t>
            </a:r>
            <a:endParaRPr lang="fr-FR" sz="2600" dirty="0">
              <a:solidFill>
                <a:schemeClr val="tx1"/>
              </a:solidFill>
            </a:endParaRPr>
          </a:p>
          <a:p>
            <a:pPr marL="0" indent="0">
              <a:lnSpc>
                <a:spcPct val="120000"/>
              </a:lnSpc>
              <a:spcBef>
                <a:spcPts val="0"/>
              </a:spcBef>
              <a:buNone/>
            </a:pPr>
            <a:endParaRPr lang="fr-FR" sz="2600" b="1" u="sng" dirty="0">
              <a:solidFill>
                <a:schemeClr val="tx1"/>
              </a:solidFill>
            </a:endParaRPr>
          </a:p>
        </p:txBody>
      </p:sp>
    </p:spTree>
    <p:extLst>
      <p:ext uri="{BB962C8B-B14F-4D97-AF65-F5344CB8AC3E}">
        <p14:creationId xmlns:p14="http://schemas.microsoft.com/office/powerpoint/2010/main" val="2036452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Erreurs communes</a:t>
            </a:r>
          </a:p>
        </p:txBody>
      </p:sp>
      <p:sp>
        <p:nvSpPr>
          <p:cNvPr id="3" name="Espace réservé du contenu 2"/>
          <p:cNvSpPr>
            <a:spLocks noGrp="1"/>
          </p:cNvSpPr>
          <p:nvPr>
            <p:ph idx="1"/>
          </p:nvPr>
        </p:nvSpPr>
        <p:spPr>
          <a:xfrm>
            <a:off x="278711" y="1107064"/>
            <a:ext cx="11489735" cy="5189517"/>
          </a:xfrm>
        </p:spPr>
        <p:txBody>
          <a:bodyPr>
            <a:normAutofit fontScale="92500" lnSpcReduction="10000"/>
          </a:bodyPr>
          <a:lstStyle/>
          <a:p>
            <a:pPr>
              <a:lnSpc>
                <a:spcPct val="120000"/>
              </a:lnSpc>
              <a:spcBef>
                <a:spcPts val="0"/>
              </a:spcBef>
              <a:buFont typeface="Arial" panose="020B0604020202020204" pitchFamily="34" charset="0"/>
              <a:buChar char="•"/>
            </a:pPr>
            <a:r>
              <a:rPr lang="fr-FR" sz="2600" b="1" u="sng" dirty="0">
                <a:solidFill>
                  <a:schemeClr val="tx1"/>
                </a:solidFill>
              </a:rPr>
              <a:t>Les enfants ne sont pas pesés complètement nus</a:t>
            </a:r>
          </a:p>
          <a:p>
            <a:pPr>
              <a:lnSpc>
                <a:spcPct val="120000"/>
              </a:lnSpc>
              <a:spcBef>
                <a:spcPts val="0"/>
              </a:spcBef>
              <a:buFont typeface="Arial" panose="020B0604020202020204" pitchFamily="34" charset="0"/>
              <a:buChar char="•"/>
            </a:pPr>
            <a:endParaRPr lang="fr-FR" sz="2600" b="1" u="sng" dirty="0">
              <a:solidFill>
                <a:schemeClr val="tx1"/>
              </a:solidFill>
            </a:endParaRPr>
          </a:p>
          <a:p>
            <a:pPr>
              <a:lnSpc>
                <a:spcPct val="120000"/>
              </a:lnSpc>
              <a:spcBef>
                <a:spcPts val="0"/>
              </a:spcBef>
              <a:buFont typeface="Arial" panose="020B0604020202020204" pitchFamily="34" charset="0"/>
              <a:buChar char="•"/>
            </a:pPr>
            <a:r>
              <a:rPr lang="fr-FR" sz="2600" dirty="0">
                <a:solidFill>
                  <a:schemeClr val="tx1"/>
                </a:solidFill>
              </a:rPr>
              <a:t>La balance n’affiche pas “0.00” avant que l’enfant ne monte sur la balance (la balance n’est pas droite) </a:t>
            </a:r>
          </a:p>
          <a:p>
            <a:pPr>
              <a:lnSpc>
                <a:spcPct val="120000"/>
              </a:lnSpc>
              <a:spcBef>
                <a:spcPts val="0"/>
              </a:spcBef>
              <a:buFont typeface="Arial" panose="020B0604020202020204" pitchFamily="34" charset="0"/>
              <a:buChar char="•"/>
            </a:pPr>
            <a:r>
              <a:rPr lang="fr-FR" sz="2600" dirty="0">
                <a:solidFill>
                  <a:schemeClr val="tx1"/>
                </a:solidFill>
              </a:rPr>
              <a:t>Cela peut également se produire lors d'une double pesée lorsque la mère monte sur la balance et que la balance n'a pas été remise à «0.00» avant de lui remettre l’enfant</a:t>
            </a:r>
          </a:p>
          <a:p>
            <a:pPr>
              <a:lnSpc>
                <a:spcPct val="120000"/>
              </a:lnSpc>
              <a:spcBef>
                <a:spcPts val="0"/>
              </a:spcBef>
              <a:buFont typeface="Arial" panose="020B0604020202020204" pitchFamily="34" charset="0"/>
              <a:buChar char="•"/>
            </a:pPr>
            <a:endParaRPr lang="fr-FR" sz="2600" b="1" u="sng" dirty="0">
              <a:solidFill>
                <a:schemeClr val="tx1"/>
              </a:solidFill>
            </a:endParaRPr>
          </a:p>
          <a:p>
            <a:pPr>
              <a:lnSpc>
                <a:spcPct val="120000"/>
              </a:lnSpc>
              <a:spcBef>
                <a:spcPts val="0"/>
              </a:spcBef>
              <a:buFont typeface="Arial" panose="020B0604020202020204" pitchFamily="34" charset="0"/>
              <a:buChar char="•"/>
            </a:pPr>
            <a:r>
              <a:rPr lang="fr-FR" sz="2600" b="1" u="sng" dirty="0">
                <a:solidFill>
                  <a:schemeClr val="tx1"/>
                </a:solidFill>
              </a:rPr>
              <a:t>L’enfant ne reste pas immobile pendant la mesure du poids </a:t>
            </a:r>
          </a:p>
          <a:p>
            <a:pPr>
              <a:lnSpc>
                <a:spcPct val="120000"/>
              </a:lnSpc>
              <a:spcBef>
                <a:spcPts val="0"/>
              </a:spcBef>
              <a:buFont typeface="Arial" panose="020B0604020202020204" pitchFamily="34" charset="0"/>
              <a:buChar char="•"/>
            </a:pPr>
            <a:endParaRPr lang="fr-FR" sz="2600" b="1" u="sng" dirty="0">
              <a:solidFill>
                <a:schemeClr val="tx1"/>
              </a:solidFill>
            </a:endParaRPr>
          </a:p>
          <a:p>
            <a:pPr>
              <a:lnSpc>
                <a:spcPct val="120000"/>
              </a:lnSpc>
              <a:spcBef>
                <a:spcPts val="0"/>
              </a:spcBef>
              <a:buFont typeface="Arial" panose="020B0604020202020204" pitchFamily="34" charset="0"/>
              <a:buChar char="•"/>
            </a:pPr>
            <a:r>
              <a:rPr lang="fr-FR" sz="2600" dirty="0">
                <a:solidFill>
                  <a:schemeClr val="tx1"/>
                </a:solidFill>
              </a:rPr>
              <a:t>La mère descend de la balance une fois que son propre poids s’affiche, et avant que l’on ne lui remette l’enfant dans les bras</a:t>
            </a:r>
          </a:p>
          <a:p>
            <a:pPr lvl="1">
              <a:lnSpc>
                <a:spcPct val="120000"/>
              </a:lnSpc>
              <a:spcBef>
                <a:spcPts val="0"/>
              </a:spcBef>
              <a:buFont typeface="Arial" panose="020B0604020202020204" pitchFamily="34" charset="0"/>
              <a:buChar char="•"/>
            </a:pPr>
            <a:endParaRPr lang="fr-FR" sz="2600" dirty="0"/>
          </a:p>
        </p:txBody>
      </p:sp>
    </p:spTree>
    <p:extLst>
      <p:ext uri="{BB962C8B-B14F-4D97-AF65-F5344CB8AC3E}">
        <p14:creationId xmlns:p14="http://schemas.microsoft.com/office/powerpoint/2010/main" val="1193657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Mesure du Poids</a:t>
            </a:r>
          </a:p>
        </p:txBody>
      </p:sp>
      <p:sp>
        <p:nvSpPr>
          <p:cNvPr id="3" name="Espace réservé du contenu 2"/>
          <p:cNvSpPr>
            <a:spLocks noGrp="1"/>
          </p:cNvSpPr>
          <p:nvPr>
            <p:ph idx="1"/>
          </p:nvPr>
        </p:nvSpPr>
        <p:spPr>
          <a:xfrm>
            <a:off x="278712" y="1107064"/>
            <a:ext cx="9688418" cy="5189517"/>
          </a:xfrm>
        </p:spPr>
        <p:txBody>
          <a:bodyPr>
            <a:normAutofit/>
          </a:bodyPr>
          <a:lstStyle/>
          <a:p>
            <a:pPr lvl="1">
              <a:lnSpc>
                <a:spcPct val="120000"/>
              </a:lnSpc>
              <a:spcBef>
                <a:spcPts val="0"/>
              </a:spcBef>
              <a:buFont typeface="Arial" panose="020B0604020202020204" pitchFamily="34" charset="0"/>
              <a:buChar char="•"/>
            </a:pPr>
            <a:r>
              <a:rPr lang="fr-FR" sz="2600" b="1" u="sng" dirty="0">
                <a:solidFill>
                  <a:schemeClr val="tx1"/>
                </a:solidFill>
              </a:rPr>
              <a:t>La balance doit être calibrée chaque matin à l’aide d’un poids étalon</a:t>
            </a:r>
          </a:p>
          <a:p>
            <a:pPr lvl="1">
              <a:lnSpc>
                <a:spcPct val="120000"/>
              </a:lnSpc>
              <a:spcBef>
                <a:spcPts val="0"/>
              </a:spcBef>
              <a:buFont typeface="Arial" panose="020B0604020202020204" pitchFamily="34" charset="0"/>
              <a:buChar char="•"/>
            </a:pPr>
            <a:endParaRPr lang="fr-FR" sz="2600" dirty="0">
              <a:solidFill>
                <a:schemeClr val="tx1"/>
              </a:solidFill>
            </a:endParaRPr>
          </a:p>
          <a:p>
            <a:pPr lvl="1">
              <a:lnSpc>
                <a:spcPct val="120000"/>
              </a:lnSpc>
              <a:spcBef>
                <a:spcPts val="0"/>
              </a:spcBef>
              <a:buFont typeface="Arial" panose="020B0604020202020204" pitchFamily="34" charset="0"/>
              <a:buChar char="•"/>
            </a:pPr>
            <a:r>
              <a:rPr lang="fr-FR" sz="2600" dirty="0">
                <a:solidFill>
                  <a:schemeClr val="tx1"/>
                </a:solidFill>
              </a:rPr>
              <a:t>Toujours expliquer la procédure à la mère de l’enfant</a:t>
            </a:r>
          </a:p>
          <a:p>
            <a:pPr lvl="1">
              <a:lnSpc>
                <a:spcPct val="120000"/>
              </a:lnSpc>
              <a:spcBef>
                <a:spcPts val="0"/>
              </a:spcBef>
              <a:buFont typeface="Arial" panose="020B0604020202020204" pitchFamily="34" charset="0"/>
              <a:buChar char="•"/>
            </a:pPr>
            <a:endParaRPr lang="fr-FR" sz="2600" dirty="0">
              <a:solidFill>
                <a:schemeClr val="tx1"/>
              </a:solidFill>
            </a:endParaRPr>
          </a:p>
          <a:p>
            <a:pPr lvl="1">
              <a:lnSpc>
                <a:spcPct val="120000"/>
              </a:lnSpc>
              <a:spcBef>
                <a:spcPts val="0"/>
              </a:spcBef>
              <a:buFont typeface="Arial" panose="020B0604020202020204" pitchFamily="34" charset="0"/>
              <a:buChar char="•"/>
            </a:pPr>
            <a:r>
              <a:rPr lang="fr-FR" sz="2600" dirty="0">
                <a:solidFill>
                  <a:schemeClr val="tx1"/>
                </a:solidFill>
              </a:rPr>
              <a:t>L’enfant doit toujours être pesé </a:t>
            </a:r>
            <a:r>
              <a:rPr lang="fr-FR" sz="2600" b="1" u="sng" dirty="0">
                <a:solidFill>
                  <a:schemeClr val="tx1"/>
                </a:solidFill>
              </a:rPr>
              <a:t>complètement nu</a:t>
            </a:r>
            <a:endParaRPr lang="fr-FR" sz="2600" dirty="0">
              <a:solidFill>
                <a:schemeClr val="tx1"/>
              </a:solidFill>
            </a:endParaRPr>
          </a:p>
          <a:p>
            <a:pPr marL="609585" lvl="1" indent="0">
              <a:lnSpc>
                <a:spcPct val="120000"/>
              </a:lnSpc>
              <a:spcBef>
                <a:spcPts val="0"/>
              </a:spcBef>
              <a:buNone/>
            </a:pPr>
            <a:r>
              <a:rPr lang="fr-FR" sz="2600" dirty="0">
                <a:solidFill>
                  <a:schemeClr val="tx1"/>
                </a:solidFill>
                <a:sym typeface="Wingdings" panose="05000000000000000000" pitchFamily="2" charset="2"/>
              </a:rPr>
              <a:t> </a:t>
            </a:r>
            <a:r>
              <a:rPr lang="fr-FR" sz="2600" dirty="0">
                <a:solidFill>
                  <a:schemeClr val="tx1"/>
                </a:solidFill>
              </a:rPr>
              <a:t>Demander la permission de déshabiller l’enfant</a:t>
            </a:r>
          </a:p>
          <a:p>
            <a:pPr lvl="1">
              <a:lnSpc>
                <a:spcPct val="120000"/>
              </a:lnSpc>
              <a:spcBef>
                <a:spcPts val="0"/>
              </a:spcBef>
              <a:buFont typeface="Arial" panose="020B0604020202020204" pitchFamily="34" charset="0"/>
              <a:buChar char="•"/>
            </a:pPr>
            <a:endParaRPr lang="fr-FR" sz="2600" dirty="0">
              <a:solidFill>
                <a:schemeClr val="tx1"/>
              </a:solidFill>
            </a:endParaRPr>
          </a:p>
          <a:p>
            <a:pPr lvl="1">
              <a:lnSpc>
                <a:spcPct val="120000"/>
              </a:lnSpc>
              <a:spcBef>
                <a:spcPts val="0"/>
              </a:spcBef>
              <a:buFont typeface="Arial" panose="020B0604020202020204" pitchFamily="34" charset="0"/>
              <a:buChar char="•"/>
            </a:pPr>
            <a:r>
              <a:rPr lang="fr-FR" sz="2600" dirty="0">
                <a:solidFill>
                  <a:schemeClr val="tx1"/>
                </a:solidFill>
              </a:rPr>
              <a:t>Enregistrer le poids </a:t>
            </a:r>
            <a:r>
              <a:rPr lang="fr-FR" sz="2600" b="1" u="sng" dirty="0">
                <a:solidFill>
                  <a:schemeClr val="tx1"/>
                </a:solidFill>
              </a:rPr>
              <a:t>en kilogrammes au 100g près </a:t>
            </a:r>
            <a:r>
              <a:rPr lang="fr-FR" sz="2600" dirty="0">
                <a:solidFill>
                  <a:schemeClr val="tx1"/>
                </a:solidFill>
              </a:rPr>
              <a:t>(1 chiffre après la virgule)</a:t>
            </a:r>
          </a:p>
          <a:p>
            <a:pPr lvl="1">
              <a:lnSpc>
                <a:spcPct val="120000"/>
              </a:lnSpc>
              <a:spcBef>
                <a:spcPts val="0"/>
              </a:spcBef>
              <a:buFont typeface="Arial" panose="020B0604020202020204" pitchFamily="34" charset="0"/>
              <a:buChar char="•"/>
            </a:pPr>
            <a:endParaRPr lang="fr-FR" sz="2600" dirty="0"/>
          </a:p>
        </p:txBody>
      </p:sp>
      <p:pic>
        <p:nvPicPr>
          <p:cNvPr id="4" name="Picture 2" descr="01-4-2_Photo_Balance_Planchette">
            <a:extLst>
              <a:ext uri="{FF2B5EF4-FFF2-40B4-BE49-F238E27FC236}">
                <a16:creationId xmlns:a16="http://schemas.microsoft.com/office/drawing/2014/main" id="{6F68CDEA-F78C-49E9-854E-4120C6838E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457" r="18034" b="17666"/>
          <a:stretch/>
        </p:blipFill>
        <p:spPr bwMode="auto">
          <a:xfrm>
            <a:off x="9777125" y="1002586"/>
            <a:ext cx="1905285" cy="197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5972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Les vêtements</a:t>
            </a:r>
          </a:p>
        </p:txBody>
      </p:sp>
      <p:sp>
        <p:nvSpPr>
          <p:cNvPr id="3" name="Espace réservé du contenu 2"/>
          <p:cNvSpPr>
            <a:spLocks noGrp="1"/>
          </p:cNvSpPr>
          <p:nvPr>
            <p:ph idx="1"/>
          </p:nvPr>
        </p:nvSpPr>
        <p:spPr>
          <a:xfrm>
            <a:off x="278711" y="1107064"/>
            <a:ext cx="11489735" cy="5189517"/>
          </a:xfrm>
        </p:spPr>
        <p:txBody>
          <a:bodyPr>
            <a:normAutofit/>
          </a:bodyPr>
          <a:lstStyle/>
          <a:p>
            <a:pPr>
              <a:lnSpc>
                <a:spcPct val="120000"/>
              </a:lnSpc>
              <a:spcBef>
                <a:spcPts val="0"/>
              </a:spcBef>
              <a:buFont typeface="Arial" panose="020B0604020202020204" pitchFamily="34" charset="0"/>
              <a:buChar char="•"/>
            </a:pPr>
            <a:r>
              <a:rPr lang="fr-FR" sz="2600" b="1" u="sng" dirty="0">
                <a:solidFill>
                  <a:schemeClr val="tx1"/>
                </a:solidFill>
              </a:rPr>
              <a:t>Tous les enfants doivent toujours être mesurés sans vêtement</a:t>
            </a:r>
          </a:p>
          <a:p>
            <a:pPr>
              <a:lnSpc>
                <a:spcPct val="120000"/>
              </a:lnSpc>
              <a:spcBef>
                <a:spcPts val="0"/>
              </a:spcBef>
              <a:buFont typeface="Arial" panose="020B0604020202020204" pitchFamily="34" charset="0"/>
              <a:buChar char="•"/>
            </a:pPr>
            <a:r>
              <a:rPr lang="fr-FR" sz="2600" dirty="0">
                <a:solidFill>
                  <a:schemeClr val="tx1"/>
                </a:solidFill>
              </a:rPr>
              <a:t>Il est très important que toutes les équipes pèsent les enfants de la même manière</a:t>
            </a:r>
          </a:p>
          <a:p>
            <a:pPr>
              <a:lnSpc>
                <a:spcPct val="120000"/>
              </a:lnSpc>
              <a:spcBef>
                <a:spcPts val="0"/>
              </a:spcBef>
              <a:buFont typeface="Arial" panose="020B0604020202020204" pitchFamily="34" charset="0"/>
              <a:buChar char="•"/>
            </a:pPr>
            <a:endParaRPr lang="fr-FR" sz="2600" b="1" u="sng" dirty="0">
              <a:solidFill>
                <a:schemeClr val="tx1"/>
              </a:solidFill>
            </a:endParaRPr>
          </a:p>
          <a:p>
            <a:pPr>
              <a:lnSpc>
                <a:spcPct val="120000"/>
              </a:lnSpc>
              <a:spcBef>
                <a:spcPts val="0"/>
              </a:spcBef>
              <a:buFont typeface="Arial" panose="020B0604020202020204" pitchFamily="34" charset="0"/>
              <a:buChar char="•"/>
            </a:pPr>
            <a:r>
              <a:rPr lang="fr-FR" sz="2600" b="1" dirty="0">
                <a:solidFill>
                  <a:schemeClr val="tx1"/>
                </a:solidFill>
              </a:rPr>
              <a:t>Si, et seulement si, la mère/la personne en charge de l’enfant refuse catégoriquement de déshabiller l’enfant, le poids pourra être mesuré avec des vêtements légers</a:t>
            </a:r>
          </a:p>
          <a:p>
            <a:pPr>
              <a:lnSpc>
                <a:spcPct val="120000"/>
              </a:lnSpc>
              <a:spcBef>
                <a:spcPts val="0"/>
              </a:spcBef>
              <a:buFont typeface="Arial" panose="020B0604020202020204" pitchFamily="34" charset="0"/>
              <a:buChar char="•"/>
            </a:pPr>
            <a:r>
              <a:rPr lang="fr-FR" sz="2600" dirty="0">
                <a:solidFill>
                  <a:schemeClr val="tx1"/>
                </a:solidFill>
              </a:rPr>
              <a:t>Le chef d’équipe enregistrera “Oui” à la question sur les vêtements dans le questionnaire enfant</a:t>
            </a:r>
          </a:p>
        </p:txBody>
      </p:sp>
    </p:spTree>
    <p:extLst>
      <p:ext uri="{BB962C8B-B14F-4D97-AF65-F5344CB8AC3E}">
        <p14:creationId xmlns:p14="http://schemas.microsoft.com/office/powerpoint/2010/main" val="7213999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lstStyle/>
          <a:p>
            <a:r>
              <a:rPr lang="fr-FR" dirty="0"/>
              <a:t>La Taille / Longueur</a:t>
            </a:r>
          </a:p>
        </p:txBody>
      </p:sp>
    </p:spTree>
    <p:extLst>
      <p:ext uri="{BB962C8B-B14F-4D97-AF65-F5344CB8AC3E}">
        <p14:creationId xmlns:p14="http://schemas.microsoft.com/office/powerpoint/2010/main" val="1924159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272466"/>
            <a:ext cx="11672416" cy="824716"/>
          </a:xfrm>
        </p:spPr>
        <p:txBody>
          <a:bodyPr/>
          <a:lstStyle/>
          <a:p>
            <a:r>
              <a:rPr lang="fr-FR" dirty="0"/>
              <a:t>Session 1 : Anthropométrie</a:t>
            </a:r>
          </a:p>
        </p:txBody>
      </p:sp>
      <p:sp>
        <p:nvSpPr>
          <p:cNvPr id="3" name="Espace réservé du contenu 2"/>
          <p:cNvSpPr>
            <a:spLocks noGrp="1"/>
          </p:cNvSpPr>
          <p:nvPr>
            <p:ph idx="1"/>
          </p:nvPr>
        </p:nvSpPr>
        <p:spPr>
          <a:xfrm>
            <a:off x="259792" y="1414660"/>
            <a:ext cx="11672416" cy="4028680"/>
          </a:xfrm>
        </p:spPr>
        <p:txBody>
          <a:bodyPr>
            <a:normAutofit/>
          </a:bodyPr>
          <a:lstStyle/>
          <a:p>
            <a:pPr lvl="1">
              <a:lnSpc>
                <a:spcPct val="150000"/>
              </a:lnSpc>
              <a:spcBef>
                <a:spcPts val="0"/>
              </a:spcBef>
              <a:spcAft>
                <a:spcPts val="0"/>
              </a:spcAft>
              <a:buFont typeface="Arial" panose="020B0604020202020204" pitchFamily="34" charset="0"/>
              <a:buChar char="•"/>
            </a:pPr>
            <a:r>
              <a:rPr lang="fr-FR" sz="2600" dirty="0">
                <a:solidFill>
                  <a:schemeClr val="tx1"/>
                </a:solidFill>
              </a:rPr>
              <a:t>Le poids</a:t>
            </a:r>
          </a:p>
          <a:p>
            <a:pPr lvl="1">
              <a:lnSpc>
                <a:spcPct val="150000"/>
              </a:lnSpc>
              <a:spcBef>
                <a:spcPts val="0"/>
              </a:spcBef>
              <a:spcAft>
                <a:spcPts val="0"/>
              </a:spcAft>
              <a:buFont typeface="Arial" panose="020B0604020202020204" pitchFamily="34" charset="0"/>
              <a:buChar char="•"/>
            </a:pPr>
            <a:r>
              <a:rPr lang="fr-FR" sz="2600" dirty="0">
                <a:solidFill>
                  <a:schemeClr val="tx1"/>
                </a:solidFill>
              </a:rPr>
              <a:t>La taille/longueur</a:t>
            </a:r>
          </a:p>
          <a:p>
            <a:pPr lvl="1">
              <a:lnSpc>
                <a:spcPct val="150000"/>
              </a:lnSpc>
              <a:spcBef>
                <a:spcPts val="0"/>
              </a:spcBef>
              <a:spcAft>
                <a:spcPts val="0"/>
              </a:spcAft>
              <a:buFont typeface="Arial" panose="020B0604020202020204" pitchFamily="34" charset="0"/>
              <a:buChar char="•"/>
            </a:pPr>
            <a:r>
              <a:rPr lang="fr-FR" sz="2600" dirty="0">
                <a:solidFill>
                  <a:schemeClr val="tx1"/>
                </a:solidFill>
              </a:rPr>
              <a:t>Le Périmètre Brachial (PB)</a:t>
            </a:r>
          </a:p>
          <a:p>
            <a:pPr lvl="1">
              <a:lnSpc>
                <a:spcPct val="150000"/>
              </a:lnSpc>
              <a:spcBef>
                <a:spcPts val="0"/>
              </a:spcBef>
              <a:spcAft>
                <a:spcPts val="0"/>
              </a:spcAft>
              <a:buFont typeface="Arial" panose="020B0604020202020204" pitchFamily="34" charset="0"/>
              <a:buChar char="•"/>
            </a:pPr>
            <a:r>
              <a:rPr lang="fr-FR" sz="2600" dirty="0">
                <a:solidFill>
                  <a:schemeClr val="tx1"/>
                </a:solidFill>
              </a:rPr>
              <a:t>Les œdèmes bilatéraux</a:t>
            </a:r>
          </a:p>
        </p:txBody>
      </p:sp>
    </p:spTree>
    <p:extLst>
      <p:ext uri="{BB962C8B-B14F-4D97-AF65-F5344CB8AC3E}">
        <p14:creationId xmlns:p14="http://schemas.microsoft.com/office/powerpoint/2010/main" val="1109370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272466"/>
            <a:ext cx="11672416" cy="824716"/>
          </a:xfrm>
        </p:spPr>
        <p:txBody>
          <a:bodyPr/>
          <a:lstStyle/>
          <a:p>
            <a:r>
              <a:rPr lang="fr-FR" dirty="0"/>
              <a:t>Comment mesurer la taille ?</a:t>
            </a:r>
          </a:p>
        </p:txBody>
      </p:sp>
      <p:sp>
        <p:nvSpPr>
          <p:cNvPr id="3" name="Espace réservé du contenu 2"/>
          <p:cNvSpPr>
            <a:spLocks noGrp="1"/>
          </p:cNvSpPr>
          <p:nvPr>
            <p:ph idx="1"/>
          </p:nvPr>
        </p:nvSpPr>
        <p:spPr>
          <a:xfrm>
            <a:off x="1757548" y="1478589"/>
            <a:ext cx="7338951" cy="4732206"/>
          </a:xfrm>
        </p:spPr>
        <p:txBody>
          <a:bodyPr>
            <a:normAutofit/>
          </a:bodyPr>
          <a:lstStyle/>
          <a:p>
            <a:pPr lvl="1">
              <a:spcBef>
                <a:spcPts val="0"/>
              </a:spcBef>
              <a:spcAft>
                <a:spcPts val="0"/>
              </a:spcAft>
              <a:buFont typeface="Arial" panose="020B0604020202020204" pitchFamily="34" charset="0"/>
              <a:buChar char="•"/>
            </a:pPr>
            <a:r>
              <a:rPr lang="fr-FR" sz="2400" dirty="0">
                <a:solidFill>
                  <a:schemeClr val="tx1"/>
                </a:solidFill>
              </a:rPr>
              <a:t>Pour les enfants de </a:t>
            </a:r>
            <a:r>
              <a:rPr lang="fr-FR" sz="2400" b="1" u="sng" dirty="0">
                <a:solidFill>
                  <a:schemeClr val="tx1"/>
                </a:solidFill>
              </a:rPr>
              <a:t>moins de 87,0 cm</a:t>
            </a:r>
            <a:r>
              <a:rPr lang="fr-FR" sz="2400" dirty="0">
                <a:solidFill>
                  <a:schemeClr val="tx1"/>
                </a:solidFill>
              </a:rPr>
              <a:t>, la taille sera mesurée avec la </a:t>
            </a:r>
            <a:r>
              <a:rPr lang="fr-FR" sz="2400" b="1" u="sng" dirty="0">
                <a:solidFill>
                  <a:schemeClr val="tx1"/>
                </a:solidFill>
              </a:rPr>
              <a:t>toise en position couchée</a:t>
            </a:r>
          </a:p>
          <a:p>
            <a:pPr lvl="1">
              <a:spcBef>
                <a:spcPts val="0"/>
              </a:spcBef>
              <a:spcAft>
                <a:spcPts val="0"/>
              </a:spcAft>
              <a:buFont typeface="Arial" panose="020B0604020202020204" pitchFamily="34" charset="0"/>
              <a:buChar char="•"/>
            </a:pPr>
            <a:endParaRPr lang="fr-FR" sz="2400" dirty="0">
              <a:solidFill>
                <a:schemeClr val="tx1"/>
              </a:solidFill>
            </a:endParaRPr>
          </a:p>
          <a:p>
            <a:pPr lvl="1">
              <a:spcBef>
                <a:spcPts val="0"/>
              </a:spcBef>
              <a:spcAft>
                <a:spcPts val="0"/>
              </a:spcAft>
              <a:buFont typeface="Arial" panose="020B0604020202020204" pitchFamily="34" charset="0"/>
              <a:buChar char="•"/>
            </a:pPr>
            <a:endParaRPr lang="fr-FR" sz="2400" dirty="0">
              <a:solidFill>
                <a:schemeClr val="tx1"/>
              </a:solidFill>
            </a:endParaRPr>
          </a:p>
          <a:p>
            <a:pPr marL="609585" lvl="1" indent="0">
              <a:spcBef>
                <a:spcPts val="0"/>
              </a:spcBef>
              <a:spcAft>
                <a:spcPts val="0"/>
              </a:spcAft>
              <a:buNone/>
            </a:pPr>
            <a:endParaRPr lang="fr-FR" sz="2400" dirty="0">
              <a:solidFill>
                <a:schemeClr val="tx1"/>
              </a:solidFill>
            </a:endParaRPr>
          </a:p>
          <a:p>
            <a:pPr lvl="1">
              <a:spcBef>
                <a:spcPts val="0"/>
              </a:spcBef>
              <a:spcAft>
                <a:spcPts val="0"/>
              </a:spcAft>
              <a:buFont typeface="Arial" panose="020B0604020202020204" pitchFamily="34" charset="0"/>
              <a:buChar char="•"/>
            </a:pPr>
            <a:r>
              <a:rPr lang="fr-FR" sz="2400" dirty="0">
                <a:solidFill>
                  <a:schemeClr val="tx1"/>
                </a:solidFill>
              </a:rPr>
              <a:t>Pour les enfants de </a:t>
            </a:r>
            <a:r>
              <a:rPr lang="fr-FR" sz="2400" b="1" u="sng" dirty="0">
                <a:solidFill>
                  <a:schemeClr val="tx1"/>
                </a:solidFill>
              </a:rPr>
              <a:t>87,0 cm ou plus</a:t>
            </a:r>
            <a:r>
              <a:rPr lang="fr-FR" sz="2400" dirty="0">
                <a:solidFill>
                  <a:schemeClr val="tx1"/>
                </a:solidFill>
              </a:rPr>
              <a:t>, la taille (= la longueur) sera mesurée avec la </a:t>
            </a:r>
            <a:r>
              <a:rPr lang="fr-FR" sz="2400" b="1" u="sng" dirty="0">
                <a:solidFill>
                  <a:schemeClr val="tx1"/>
                </a:solidFill>
              </a:rPr>
              <a:t>toise en position debout</a:t>
            </a:r>
          </a:p>
          <a:p>
            <a:pPr marL="609585" lvl="1" indent="0">
              <a:spcBef>
                <a:spcPts val="0"/>
              </a:spcBef>
              <a:spcAft>
                <a:spcPts val="0"/>
              </a:spcAft>
              <a:buNone/>
            </a:pPr>
            <a:endParaRPr lang="fr-FR" sz="2400" dirty="0">
              <a:solidFill>
                <a:schemeClr val="tx1"/>
              </a:solidFill>
            </a:endParaRPr>
          </a:p>
        </p:txBody>
      </p:sp>
      <p:pic>
        <p:nvPicPr>
          <p:cNvPr id="4" name="Picture 8" descr="IMG_2668">
            <a:extLst>
              <a:ext uri="{FF2B5EF4-FFF2-40B4-BE49-F238E27FC236}">
                <a16:creationId xmlns:a16="http://schemas.microsoft.com/office/drawing/2014/main" id="{1FEF8D36-48FB-4A8A-89A8-1793ED9EEF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6499" y="3133234"/>
            <a:ext cx="2016125" cy="268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DSC03367">
            <a:extLst>
              <a:ext uri="{FF2B5EF4-FFF2-40B4-BE49-F238E27FC236}">
                <a16:creationId xmlns:a16="http://schemas.microsoft.com/office/drawing/2014/main" id="{04FF4C38-ED74-4A96-98C2-04FB6E5592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47" y="1478589"/>
            <a:ext cx="1648687" cy="248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429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b="1951"/>
          <a:stretch/>
        </p:blipFill>
        <p:spPr bwMode="auto">
          <a:xfrm>
            <a:off x="3818873" y="1229888"/>
            <a:ext cx="4554254" cy="4754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re 1">
            <a:extLst>
              <a:ext uri="{FF2B5EF4-FFF2-40B4-BE49-F238E27FC236}">
                <a16:creationId xmlns:a16="http://schemas.microsoft.com/office/drawing/2014/main" id="{1F8FB391-F1C8-43D6-898C-26342ECFBB23}"/>
              </a:ext>
            </a:extLst>
          </p:cNvPr>
          <p:cNvSpPr txBox="1">
            <a:spLocks/>
          </p:cNvSpPr>
          <p:nvPr/>
        </p:nvSpPr>
        <p:spPr>
          <a:xfrm>
            <a:off x="278712" y="272466"/>
            <a:ext cx="11672416" cy="824716"/>
          </a:xfrm>
          <a:prstGeom prst="rect">
            <a:avLst/>
          </a:prstGeom>
        </p:spPr>
        <p:txBody>
          <a:bodyPr vert="horz" lIns="0" tIns="0" rIns="0" bIns="0" rtlCol="0" anchor="b" anchorCtr="0">
            <a:normAutofit/>
          </a:bodyPr>
          <a:lst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a:lstStyle>
          <a:p>
            <a:r>
              <a:rPr lang="fr-FR" dirty="0"/>
              <a:t>Mesure de la Longueur (&lt;87,0 cm) (1/3)</a:t>
            </a:r>
          </a:p>
        </p:txBody>
      </p:sp>
    </p:spTree>
    <p:extLst>
      <p:ext uri="{BB962C8B-B14F-4D97-AF65-F5344CB8AC3E}">
        <p14:creationId xmlns:p14="http://schemas.microsoft.com/office/powerpoint/2010/main" val="2694254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6972" y="909136"/>
            <a:ext cx="11158055" cy="5039727"/>
          </a:xfrm>
        </p:spPr>
        <p:txBody>
          <a:bodyPr rtlCol="0">
            <a:normAutofit/>
          </a:bodyPr>
          <a:lstStyle/>
          <a:p>
            <a:pPr marL="514350" indent="-514350">
              <a:lnSpc>
                <a:spcPct val="134000"/>
              </a:lnSpc>
              <a:spcBef>
                <a:spcPts val="0"/>
              </a:spcBef>
              <a:spcAft>
                <a:spcPts val="0"/>
              </a:spcAft>
              <a:buFont typeface="+mj-lt"/>
              <a:buAutoNum type="arabicPeriod"/>
              <a:defRPr/>
            </a:pPr>
            <a:r>
              <a:rPr lang="fr-FR" sz="2200" dirty="0"/>
              <a:t>Placer la toise horizontalement sur une surface solide et plane.</a:t>
            </a:r>
          </a:p>
          <a:p>
            <a:pPr marL="514350" indent="-514350">
              <a:lnSpc>
                <a:spcPct val="134000"/>
              </a:lnSpc>
              <a:spcBef>
                <a:spcPts val="0"/>
              </a:spcBef>
              <a:spcAft>
                <a:spcPts val="0"/>
              </a:spcAft>
              <a:buFont typeface="+mj-lt"/>
              <a:buAutoNum type="arabicPeriod"/>
              <a:defRPr/>
            </a:pPr>
            <a:r>
              <a:rPr lang="fr-FR" sz="2200" dirty="0"/>
              <a:t>L’</a:t>
            </a:r>
            <a:r>
              <a:rPr lang="fr-FR" sz="2200" b="1" dirty="0"/>
              <a:t>Assistant</a:t>
            </a:r>
            <a:r>
              <a:rPr lang="fr-FR" sz="2200" dirty="0"/>
              <a:t> se met à genoux derrière la base de la toise.</a:t>
            </a:r>
          </a:p>
          <a:p>
            <a:pPr marL="514350" indent="-514350">
              <a:lnSpc>
                <a:spcPct val="134000"/>
              </a:lnSpc>
              <a:spcBef>
                <a:spcPts val="0"/>
              </a:spcBef>
              <a:spcAft>
                <a:spcPts val="0"/>
              </a:spcAft>
              <a:buFont typeface="+mj-lt"/>
              <a:buAutoNum type="arabicPeriod"/>
              <a:defRPr/>
            </a:pPr>
            <a:r>
              <a:rPr lang="fr-FR" sz="2200" dirty="0"/>
              <a:t>Avec l’aide de la mère, allonger l’enfant sur la toise avec les pieds du côté du curseur. </a:t>
            </a:r>
          </a:p>
          <a:p>
            <a:pPr marL="514350" indent="-514350">
              <a:lnSpc>
                <a:spcPct val="134000"/>
              </a:lnSpc>
              <a:spcBef>
                <a:spcPts val="0"/>
              </a:spcBef>
              <a:spcAft>
                <a:spcPts val="0"/>
              </a:spcAft>
              <a:buFont typeface="+mj-lt"/>
              <a:buAutoNum type="arabicPeriod"/>
              <a:defRPr/>
            </a:pPr>
            <a:r>
              <a:rPr lang="fr-FR" sz="2200" dirty="0"/>
              <a:t>Demander à la mère de s’agenouiller tout près de l’autre côté de la toise, faisant face au </a:t>
            </a:r>
            <a:r>
              <a:rPr lang="fr-FR" sz="2200" b="1" dirty="0"/>
              <a:t>Mesureur</a:t>
            </a:r>
            <a:r>
              <a:rPr lang="fr-FR" sz="2200" dirty="0"/>
              <a:t>, afin que l’enfant reste calme. </a:t>
            </a:r>
          </a:p>
          <a:p>
            <a:pPr marL="514350" indent="-514350">
              <a:lnSpc>
                <a:spcPct val="134000"/>
              </a:lnSpc>
              <a:spcBef>
                <a:spcPts val="0"/>
              </a:spcBef>
              <a:spcAft>
                <a:spcPts val="0"/>
              </a:spcAft>
              <a:buFont typeface="+mj-lt"/>
              <a:buAutoNum type="arabicPeriod"/>
              <a:defRPr/>
            </a:pPr>
            <a:r>
              <a:rPr lang="fr-FR" sz="2200" dirty="0"/>
              <a:t>L’</a:t>
            </a:r>
            <a:r>
              <a:rPr lang="fr-FR" sz="2200" b="1" dirty="0"/>
              <a:t>Assistant</a:t>
            </a:r>
            <a:r>
              <a:rPr lang="fr-FR" sz="2200" dirty="0"/>
              <a:t> met ses mains autour des oreilles de l’enfant et place la tête de l’enfant contre la base de la toise de sorte que l’enfant regarde vers le haut. </a:t>
            </a:r>
          </a:p>
          <a:p>
            <a:pPr marL="514350" indent="-514350">
              <a:lnSpc>
                <a:spcPct val="134000"/>
              </a:lnSpc>
              <a:spcBef>
                <a:spcPts val="0"/>
              </a:spcBef>
              <a:spcAft>
                <a:spcPts val="0"/>
              </a:spcAft>
              <a:buFont typeface="+mj-lt"/>
              <a:buAutoNum type="arabicPeriod"/>
              <a:defRPr/>
            </a:pPr>
            <a:r>
              <a:rPr lang="fr-FR" sz="2200" dirty="0"/>
              <a:t>La ligne de vision de l’enfant doit être perpendiculaire au sol. La tête de l’</a:t>
            </a:r>
            <a:r>
              <a:rPr lang="fr-FR" sz="2200" b="1" dirty="0"/>
              <a:t>Assistant</a:t>
            </a:r>
            <a:r>
              <a:rPr lang="fr-FR" sz="2200" dirty="0"/>
              <a:t> doit se trouver au-dessus de la tête de l’enfant. L’</a:t>
            </a:r>
            <a:r>
              <a:rPr lang="fr-FR" sz="2200" b="1" dirty="0"/>
              <a:t>Assistant</a:t>
            </a:r>
            <a:r>
              <a:rPr lang="fr-FR" sz="2200" dirty="0"/>
              <a:t> regarde droit dans les yeux de l’enfant.</a:t>
            </a:r>
          </a:p>
        </p:txBody>
      </p:sp>
      <p:sp>
        <p:nvSpPr>
          <p:cNvPr id="4" name="Titre 1">
            <a:extLst>
              <a:ext uri="{FF2B5EF4-FFF2-40B4-BE49-F238E27FC236}">
                <a16:creationId xmlns:a16="http://schemas.microsoft.com/office/drawing/2014/main" id="{7B98B717-028C-4CC9-ABE4-F75F526FFDDF}"/>
              </a:ext>
            </a:extLst>
          </p:cNvPr>
          <p:cNvSpPr txBox="1">
            <a:spLocks/>
          </p:cNvSpPr>
          <p:nvPr/>
        </p:nvSpPr>
        <p:spPr>
          <a:xfrm>
            <a:off x="259792" y="0"/>
            <a:ext cx="11672416" cy="824716"/>
          </a:xfrm>
          <a:prstGeom prst="rect">
            <a:avLst/>
          </a:prstGeom>
        </p:spPr>
        <p:txBody>
          <a:bodyPr vert="horz" lIns="0" tIns="0" rIns="0" bIns="0" rtlCol="0" anchor="b" anchorCtr="0">
            <a:normAutofit/>
          </a:bodyPr>
          <a:lst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a:lstStyle>
          <a:p>
            <a:r>
              <a:rPr lang="fr-FR" dirty="0"/>
              <a:t>Mesure de la Longueur (&lt;87,0 cm) (2/3)</a:t>
            </a:r>
          </a:p>
        </p:txBody>
      </p:sp>
    </p:spTree>
    <p:extLst>
      <p:ext uri="{BB962C8B-B14F-4D97-AF65-F5344CB8AC3E}">
        <p14:creationId xmlns:p14="http://schemas.microsoft.com/office/powerpoint/2010/main" val="2920208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6972" y="909136"/>
            <a:ext cx="11158055" cy="5039727"/>
          </a:xfrm>
        </p:spPr>
        <p:txBody>
          <a:bodyPr rtlCol="0">
            <a:normAutofit lnSpcReduction="10000"/>
          </a:bodyPr>
          <a:lstStyle/>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startAt="7"/>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S’assurer que l’enfant est allongé au centre de la toise et que son corps est droit. </a:t>
            </a:r>
          </a:p>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startAt="7"/>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a:t>
            </a:r>
            <a:r>
              <a:rPr kumimoji="0" lang="fr-FR" sz="24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Mesureur</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place sa main gauche sur les genoux de l’enfant afin de maintenir fermement les jambes contre la toise. Sa main droite pousse le curseur contre les pieds de l’enfant. </a:t>
            </a:r>
          </a:p>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startAt="7"/>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a:t>
            </a:r>
            <a:r>
              <a:rPr kumimoji="0" lang="fr-FR" sz="24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Mesureur </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et l’</a:t>
            </a:r>
            <a:r>
              <a:rPr kumimoji="0" lang="fr-FR" sz="24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Assistant </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vérifient la position de l’enfant  </a:t>
            </a:r>
            <a:r>
              <a:rPr kumimoji="0" lang="fr-FR" sz="24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Répéter toute étape nécessaire.</a:t>
            </a:r>
          </a:p>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startAt="7"/>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Lorsque la position de l’enfant est correcte, le </a:t>
            </a:r>
            <a:r>
              <a:rPr kumimoji="0" lang="fr-FR" sz="24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Mesureur </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annonce à voix haute la mesure en centimètre, au millimètre près</a:t>
            </a:r>
            <a:r>
              <a:rPr kumimoji="0" lang="fr-FR" sz="24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a:t>
            </a:r>
            <a:r>
              <a:rPr kumimoji="0" lang="fr-FR" sz="24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0,1 cm).</a:t>
            </a:r>
            <a:endPar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endParaRPr>
          </a:p>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startAt="7"/>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a:t>
            </a:r>
            <a:r>
              <a:rPr kumimoji="0" lang="fr-FR" sz="24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Chef d’équipe </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répète la mesure à voix haute, et l’enregistre dans le questionnaire. </a:t>
            </a:r>
          </a:p>
        </p:txBody>
      </p:sp>
      <p:sp>
        <p:nvSpPr>
          <p:cNvPr id="4" name="Titre 1">
            <a:extLst>
              <a:ext uri="{FF2B5EF4-FFF2-40B4-BE49-F238E27FC236}">
                <a16:creationId xmlns:a16="http://schemas.microsoft.com/office/drawing/2014/main" id="{7B98B717-028C-4CC9-ABE4-F75F526FFDDF}"/>
              </a:ext>
            </a:extLst>
          </p:cNvPr>
          <p:cNvSpPr txBox="1">
            <a:spLocks/>
          </p:cNvSpPr>
          <p:nvPr/>
        </p:nvSpPr>
        <p:spPr>
          <a:xfrm>
            <a:off x="259792" y="0"/>
            <a:ext cx="11672416" cy="824716"/>
          </a:xfrm>
          <a:prstGeom prst="rect">
            <a:avLst/>
          </a:prstGeom>
        </p:spPr>
        <p:txBody>
          <a:bodyPr vert="horz" lIns="0" tIns="0" rIns="0" bIns="0" rtlCol="0" anchor="b" anchorCtr="0">
            <a:normAutofit/>
          </a:bodyPr>
          <a:lst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a:lstStyle>
          <a:p>
            <a:r>
              <a:rPr lang="fr-FR" dirty="0"/>
              <a:t>Mesure de la Longueur (&lt;87,0 cm) (3/3)</a:t>
            </a:r>
          </a:p>
        </p:txBody>
      </p:sp>
    </p:spTree>
    <p:extLst>
      <p:ext uri="{BB962C8B-B14F-4D97-AF65-F5344CB8AC3E}">
        <p14:creationId xmlns:p14="http://schemas.microsoft.com/office/powerpoint/2010/main" val="31174464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Rôles</a:t>
            </a:r>
          </a:p>
        </p:txBody>
      </p:sp>
      <p:sp>
        <p:nvSpPr>
          <p:cNvPr id="3" name="Espace réservé du contenu 2"/>
          <p:cNvSpPr>
            <a:spLocks noGrp="1"/>
          </p:cNvSpPr>
          <p:nvPr>
            <p:ph idx="1"/>
          </p:nvPr>
        </p:nvSpPr>
        <p:spPr>
          <a:xfrm>
            <a:off x="364115" y="1047687"/>
            <a:ext cx="11501610" cy="5189517"/>
          </a:xfrm>
        </p:spPr>
        <p:txBody>
          <a:bodyPr>
            <a:normAutofit fontScale="92500" lnSpcReduction="10000"/>
          </a:bodyPr>
          <a:lstStyle/>
          <a:p>
            <a:pPr marL="76199" indent="0">
              <a:lnSpc>
                <a:spcPct val="120000"/>
              </a:lnSpc>
              <a:spcBef>
                <a:spcPts val="0"/>
              </a:spcBef>
              <a:buNone/>
            </a:pPr>
            <a:r>
              <a:rPr lang="fr-FR" sz="2400" b="1" dirty="0"/>
              <a:t>Mesureur</a:t>
            </a:r>
            <a:r>
              <a:rPr lang="fr-FR" sz="2400" dirty="0"/>
              <a:t> </a:t>
            </a:r>
            <a:endParaRPr lang="fr-FR" sz="2400" b="1" dirty="0">
              <a:solidFill>
                <a:schemeClr val="tx1"/>
              </a:solidFill>
            </a:endParaRPr>
          </a:p>
          <a:p>
            <a:pPr lvl="1">
              <a:lnSpc>
                <a:spcPct val="120000"/>
              </a:lnSpc>
              <a:spcBef>
                <a:spcPts val="0"/>
              </a:spcBef>
              <a:buFont typeface="Arial" panose="020B0604020202020204" pitchFamily="34" charset="0"/>
              <a:buChar char="•"/>
            </a:pPr>
            <a:r>
              <a:rPr lang="fr-FR" sz="2400" dirty="0">
                <a:solidFill>
                  <a:schemeClr val="tx1"/>
                </a:solidFill>
              </a:rPr>
              <a:t>S’agenouille à côté des pieds de l’enfant, à sa droite</a:t>
            </a:r>
          </a:p>
          <a:p>
            <a:pPr lvl="1">
              <a:lnSpc>
                <a:spcPct val="120000"/>
              </a:lnSpc>
              <a:spcBef>
                <a:spcPts val="0"/>
              </a:spcBef>
              <a:buFont typeface="Arial" panose="020B0604020202020204" pitchFamily="34" charset="0"/>
              <a:buChar char="•"/>
            </a:pPr>
            <a:r>
              <a:rPr lang="fr-FR" sz="2400" dirty="0">
                <a:solidFill>
                  <a:schemeClr val="tx1"/>
                </a:solidFill>
              </a:rPr>
              <a:t>Place la main gauche sur les genoux de l'enfant pour s’assurer que les jambes restent droites</a:t>
            </a:r>
          </a:p>
          <a:p>
            <a:pPr lvl="1">
              <a:lnSpc>
                <a:spcPct val="120000"/>
              </a:lnSpc>
              <a:spcBef>
                <a:spcPts val="0"/>
              </a:spcBef>
              <a:buFont typeface="Arial" panose="020B0604020202020204" pitchFamily="34" charset="0"/>
              <a:buChar char="•"/>
            </a:pPr>
            <a:r>
              <a:rPr lang="fr-FR" sz="2400" dirty="0">
                <a:solidFill>
                  <a:schemeClr val="tx1"/>
                </a:solidFill>
              </a:rPr>
              <a:t>S’assure que les pieds sont à plats contre le curseur</a:t>
            </a:r>
          </a:p>
          <a:p>
            <a:pPr lvl="1">
              <a:lnSpc>
                <a:spcPct val="120000"/>
              </a:lnSpc>
              <a:spcBef>
                <a:spcPts val="0"/>
              </a:spcBef>
              <a:buFont typeface="Arial" panose="020B0604020202020204" pitchFamily="34" charset="0"/>
              <a:buChar char="•"/>
            </a:pPr>
            <a:r>
              <a:rPr lang="fr-FR" sz="2400" dirty="0">
                <a:solidFill>
                  <a:schemeClr val="tx1"/>
                </a:solidFill>
              </a:rPr>
              <a:t>Prend la mesure</a:t>
            </a:r>
          </a:p>
          <a:p>
            <a:pPr lvl="1">
              <a:lnSpc>
                <a:spcPct val="120000"/>
              </a:lnSpc>
              <a:spcBef>
                <a:spcPts val="0"/>
              </a:spcBef>
              <a:buFont typeface="Arial" panose="020B0604020202020204" pitchFamily="34" charset="0"/>
              <a:buChar char="•"/>
            </a:pPr>
            <a:endParaRPr lang="fr-FR" sz="1500" dirty="0">
              <a:solidFill>
                <a:schemeClr val="tx1"/>
              </a:solidFill>
            </a:endParaRPr>
          </a:p>
          <a:p>
            <a:pPr marL="76199" indent="0">
              <a:lnSpc>
                <a:spcPct val="120000"/>
              </a:lnSpc>
              <a:spcBef>
                <a:spcPts val="0"/>
              </a:spcBef>
              <a:buNone/>
            </a:pPr>
            <a:r>
              <a:rPr lang="fr-FR" sz="2400" b="1" dirty="0">
                <a:solidFill>
                  <a:schemeClr val="tx1"/>
                </a:solidFill>
              </a:rPr>
              <a:t>Assistant</a:t>
            </a:r>
            <a:endParaRPr lang="fr-FR" sz="2400" dirty="0">
              <a:solidFill>
                <a:schemeClr val="tx1"/>
              </a:solidFill>
            </a:endParaRPr>
          </a:p>
          <a:p>
            <a:pPr lvl="1">
              <a:lnSpc>
                <a:spcPct val="120000"/>
              </a:lnSpc>
              <a:spcBef>
                <a:spcPts val="0"/>
              </a:spcBef>
              <a:buFont typeface="Arial" panose="020B0604020202020204" pitchFamily="34" charset="0"/>
              <a:buChar char="•"/>
            </a:pPr>
            <a:r>
              <a:rPr lang="fr-FR" sz="2400" dirty="0"/>
              <a:t>S'agenouille pour être au niveau de la tête de l'enfant</a:t>
            </a:r>
          </a:p>
          <a:p>
            <a:pPr lvl="1">
              <a:lnSpc>
                <a:spcPct val="120000"/>
              </a:lnSpc>
              <a:spcBef>
                <a:spcPts val="0"/>
              </a:spcBef>
              <a:buFont typeface="Arial" panose="020B0604020202020204" pitchFamily="34" charset="0"/>
              <a:buChar char="•"/>
            </a:pPr>
            <a:r>
              <a:rPr lang="fr-FR" sz="2400" dirty="0"/>
              <a:t>Maintient doucement mais fermement les deux côtés de la tête de l'enfant et s'assure que l'enfant regarde droit vers le ciel</a:t>
            </a:r>
          </a:p>
          <a:p>
            <a:pPr lvl="1">
              <a:lnSpc>
                <a:spcPct val="120000"/>
              </a:lnSpc>
              <a:spcBef>
                <a:spcPts val="0"/>
              </a:spcBef>
              <a:buFont typeface="Arial" panose="020B0604020202020204" pitchFamily="34" charset="0"/>
              <a:buChar char="•"/>
            </a:pPr>
            <a:endParaRPr lang="fr-FR" sz="1500" dirty="0"/>
          </a:p>
          <a:p>
            <a:pPr marL="76199" indent="0">
              <a:lnSpc>
                <a:spcPct val="120000"/>
              </a:lnSpc>
              <a:spcBef>
                <a:spcPts val="0"/>
              </a:spcBef>
              <a:buNone/>
            </a:pPr>
            <a:r>
              <a:rPr lang="fr-FR" sz="2400" b="1" dirty="0"/>
              <a:t>Chef d’équipe</a:t>
            </a:r>
            <a:endParaRPr lang="fr-FR" sz="2400" b="1" dirty="0">
              <a:solidFill>
                <a:schemeClr val="tx1"/>
              </a:solidFill>
            </a:endParaRPr>
          </a:p>
          <a:p>
            <a:pPr lvl="1">
              <a:lnSpc>
                <a:spcPct val="120000"/>
              </a:lnSpc>
              <a:spcBef>
                <a:spcPts val="0"/>
              </a:spcBef>
              <a:buFont typeface="Arial" panose="020B0604020202020204" pitchFamily="34" charset="0"/>
              <a:buChar char="•"/>
            </a:pPr>
            <a:r>
              <a:rPr lang="fr-FR" sz="2400" dirty="0">
                <a:solidFill>
                  <a:schemeClr val="tx1"/>
                </a:solidFill>
              </a:rPr>
              <a:t>Enregistre la mesure de la taille dans le questionnaire</a:t>
            </a:r>
            <a:endParaRPr lang="fr-FR" sz="2400" dirty="0"/>
          </a:p>
        </p:txBody>
      </p:sp>
    </p:spTree>
    <p:extLst>
      <p:ext uri="{BB962C8B-B14F-4D97-AF65-F5344CB8AC3E}">
        <p14:creationId xmlns:p14="http://schemas.microsoft.com/office/powerpoint/2010/main" val="26900330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1F8FB391-F1C8-43D6-898C-26342ECFBB23}"/>
              </a:ext>
            </a:extLst>
          </p:cNvPr>
          <p:cNvSpPr txBox="1">
            <a:spLocks/>
          </p:cNvSpPr>
          <p:nvPr/>
        </p:nvSpPr>
        <p:spPr>
          <a:xfrm>
            <a:off x="278712" y="272466"/>
            <a:ext cx="11672416" cy="824716"/>
          </a:xfrm>
          <a:prstGeom prst="rect">
            <a:avLst/>
          </a:prstGeom>
        </p:spPr>
        <p:txBody>
          <a:bodyPr vert="horz" lIns="0" tIns="0" rIns="0" bIns="0" rtlCol="0" anchor="b" anchorCtr="0">
            <a:normAutofit/>
          </a:bodyPr>
          <a:lst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a:lstStyle>
          <a:p>
            <a:r>
              <a:rPr lang="fr-FR" dirty="0"/>
              <a:t>Mesure de la Taille (≥87,0 cm) (1/3)</a:t>
            </a:r>
          </a:p>
        </p:txBody>
      </p:sp>
      <p:pic>
        <p:nvPicPr>
          <p:cNvPr id="2" name="Picture 6" descr="DSC03389">
            <a:extLst>
              <a:ext uri="{FF2B5EF4-FFF2-40B4-BE49-F238E27FC236}">
                <a16:creationId xmlns:a16="http://schemas.microsoft.com/office/drawing/2014/main" id="{295B0EBF-B86A-4EE0-9D62-9876E63D1B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8375" y="2554392"/>
            <a:ext cx="1992312" cy="299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descr="DSC03402">
            <a:extLst>
              <a:ext uri="{FF2B5EF4-FFF2-40B4-BE49-F238E27FC236}">
                <a16:creationId xmlns:a16="http://schemas.microsoft.com/office/drawing/2014/main" id="{5EE7A94D-74E9-45FA-ADE9-3F3670AD13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568" y="1392192"/>
            <a:ext cx="1914525"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IMG_3022">
            <a:extLst>
              <a:ext uri="{FF2B5EF4-FFF2-40B4-BE49-F238E27FC236}">
                <a16:creationId xmlns:a16="http://schemas.microsoft.com/office/drawing/2014/main" id="{F38AF492-DD0A-4A64-8F75-1707F6CDFC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512" y="2992242"/>
            <a:ext cx="1919843" cy="255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SN9802A.TIF">
            <a:extLst>
              <a:ext uri="{FF2B5EF4-FFF2-40B4-BE49-F238E27FC236}">
                <a16:creationId xmlns:a16="http://schemas.microsoft.com/office/drawing/2014/main" id="{B130648B-1250-43A9-B31E-7F6CD5AC157C}"/>
              </a:ext>
            </a:extLst>
          </p:cNvPr>
          <p:cNvPicPr>
            <a:picLocks noChangeAspect="1" noChangeArrowheads="1"/>
          </p:cNvPicPr>
          <p:nvPr/>
        </p:nvPicPr>
        <p:blipFill>
          <a:blip r:embed="rId6" r:link="rId7">
            <a:lum contrast="-6000"/>
            <a:extLst>
              <a:ext uri="{28A0092B-C50C-407E-A947-70E740481C1C}">
                <a14:useLocalDpi xmlns:a14="http://schemas.microsoft.com/office/drawing/2010/main" val="0"/>
              </a:ext>
            </a:extLst>
          </a:blip>
          <a:srcRect/>
          <a:stretch>
            <a:fillRect/>
          </a:stretch>
        </p:blipFill>
        <p:spPr bwMode="auto">
          <a:xfrm>
            <a:off x="5182774" y="1348197"/>
            <a:ext cx="3674182" cy="4999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66296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6972" y="909136"/>
            <a:ext cx="11158055" cy="5039727"/>
          </a:xfrm>
        </p:spPr>
        <p:txBody>
          <a:bodyPr rtlCol="0">
            <a:normAutofit fontScale="92500"/>
          </a:bodyPr>
          <a:lstStyle/>
          <a:p>
            <a:pPr marL="514350" indent="-514350">
              <a:lnSpc>
                <a:spcPct val="134000"/>
              </a:lnSpc>
              <a:spcBef>
                <a:spcPts val="0"/>
              </a:spcBef>
              <a:spcAft>
                <a:spcPts val="0"/>
              </a:spcAft>
              <a:buFont typeface="+mj-lt"/>
              <a:buAutoNum type="arabicPeriod"/>
              <a:defRPr/>
            </a:pPr>
            <a:r>
              <a:rPr lang="fr-FR" sz="2200" dirty="0"/>
              <a:t>Placer la toise sur une surface </a:t>
            </a:r>
            <a:r>
              <a:rPr lang="fr-FR" sz="2200" b="1" dirty="0"/>
              <a:t>solide et plane</a:t>
            </a:r>
            <a:r>
              <a:rPr lang="fr-FR" sz="2200" dirty="0"/>
              <a:t>, contre un mur, une table ou un arbre. S’assurer que la toise ne bouge pas.</a:t>
            </a:r>
          </a:p>
          <a:p>
            <a:pPr marL="514350" indent="-514350">
              <a:lnSpc>
                <a:spcPct val="134000"/>
              </a:lnSpc>
              <a:spcBef>
                <a:spcPts val="0"/>
              </a:spcBef>
              <a:spcAft>
                <a:spcPts val="0"/>
              </a:spcAft>
              <a:buFont typeface="+mj-lt"/>
              <a:buAutoNum type="arabicPeriod"/>
              <a:defRPr/>
            </a:pPr>
            <a:r>
              <a:rPr lang="fr-FR" sz="2200" dirty="0"/>
              <a:t>Demander à la mère de retirer les chaussures de l’enfant, ainsi que les foulards et coiffures qui pourraient interférer avec la mesure de la taille. Demander à la mère d’emmener l’enfant vers la toise, et de s’agenouiller en face de l’enfant. </a:t>
            </a:r>
          </a:p>
          <a:p>
            <a:pPr marL="514350" indent="-514350">
              <a:lnSpc>
                <a:spcPct val="134000"/>
              </a:lnSpc>
              <a:spcBef>
                <a:spcPts val="0"/>
              </a:spcBef>
              <a:spcAft>
                <a:spcPts val="0"/>
              </a:spcAft>
              <a:buFont typeface="+mj-lt"/>
              <a:buAutoNum type="arabicPeriod"/>
              <a:defRPr/>
            </a:pPr>
            <a:r>
              <a:rPr lang="fr-FR" sz="2200" dirty="0"/>
              <a:t>L’</a:t>
            </a:r>
            <a:r>
              <a:rPr lang="fr-FR" sz="2200" b="1" dirty="0"/>
              <a:t>Assistant</a:t>
            </a:r>
            <a:r>
              <a:rPr lang="fr-FR" sz="2200" dirty="0"/>
              <a:t> se met à genoux du côté droit de l’enfant.</a:t>
            </a:r>
          </a:p>
          <a:p>
            <a:pPr marL="514350" indent="-514350">
              <a:lnSpc>
                <a:spcPct val="134000"/>
              </a:lnSpc>
              <a:spcBef>
                <a:spcPts val="0"/>
              </a:spcBef>
              <a:spcAft>
                <a:spcPts val="0"/>
              </a:spcAft>
              <a:buFont typeface="+mj-lt"/>
              <a:buAutoNum type="arabicPeriod"/>
              <a:defRPr/>
            </a:pPr>
            <a:r>
              <a:rPr lang="fr-FR" sz="2200" dirty="0"/>
              <a:t>L’</a:t>
            </a:r>
            <a:r>
              <a:rPr lang="fr-FR" sz="2200" b="1" dirty="0"/>
              <a:t>Assistant</a:t>
            </a:r>
            <a:r>
              <a:rPr lang="fr-FR" sz="2200" dirty="0"/>
              <a:t> rassemble les pieds de l’enfant au centre de la toise </a:t>
            </a:r>
            <a:r>
              <a:rPr lang="fr-FR" sz="2200" dirty="0">
                <a:sym typeface="Wingdings" panose="05000000000000000000" pitchFamily="2" charset="2"/>
              </a:rPr>
              <a:t></a:t>
            </a:r>
            <a:r>
              <a:rPr lang="fr-FR" sz="2200" dirty="0"/>
              <a:t> Les talons doivent être contre la toise. </a:t>
            </a:r>
          </a:p>
          <a:p>
            <a:pPr marL="514350" indent="-514350">
              <a:lnSpc>
                <a:spcPct val="134000"/>
              </a:lnSpc>
              <a:spcBef>
                <a:spcPts val="0"/>
              </a:spcBef>
              <a:spcAft>
                <a:spcPts val="0"/>
              </a:spcAft>
              <a:buFont typeface="+mj-lt"/>
              <a:buAutoNum type="arabicPeriod"/>
              <a:defRPr/>
            </a:pPr>
            <a:r>
              <a:rPr lang="fr-FR" sz="2200" dirty="0"/>
              <a:t>L’</a:t>
            </a:r>
            <a:r>
              <a:rPr lang="fr-FR" sz="2200" b="1" dirty="0"/>
              <a:t>Assistant</a:t>
            </a:r>
            <a:r>
              <a:rPr lang="fr-FR" sz="2200" dirty="0"/>
              <a:t> met sa main droite au niveau des chevilles de l’enfant, et sa main gauche au niveau des genoux de l’enfant </a:t>
            </a:r>
            <a:r>
              <a:rPr lang="fr-FR" sz="2200" dirty="0">
                <a:sym typeface="Wingdings" panose="05000000000000000000" pitchFamily="2" charset="2"/>
              </a:rPr>
              <a:t></a:t>
            </a:r>
            <a:r>
              <a:rPr lang="fr-FR" sz="2200" dirty="0"/>
              <a:t> Les jambes de l’enfant sont tendues, les talons et les mollets sont contre la toise. </a:t>
            </a:r>
          </a:p>
          <a:p>
            <a:pPr marL="514350" indent="-514350">
              <a:lnSpc>
                <a:spcPct val="134000"/>
              </a:lnSpc>
              <a:spcBef>
                <a:spcPts val="0"/>
              </a:spcBef>
              <a:spcAft>
                <a:spcPts val="0"/>
              </a:spcAft>
              <a:buFont typeface="+mj-lt"/>
              <a:buAutoNum type="arabicPeriod"/>
              <a:defRPr/>
            </a:pPr>
            <a:r>
              <a:rPr lang="fr-FR" sz="2200" dirty="0"/>
              <a:t>L’</a:t>
            </a:r>
            <a:r>
              <a:rPr lang="fr-FR" sz="2200" b="1" dirty="0"/>
              <a:t>Assistant</a:t>
            </a:r>
            <a:r>
              <a:rPr lang="fr-FR" sz="2200" dirty="0"/>
              <a:t> indique au </a:t>
            </a:r>
            <a:r>
              <a:rPr lang="fr-FR" sz="2200" b="1" dirty="0"/>
              <a:t>Mesureur</a:t>
            </a:r>
            <a:r>
              <a:rPr lang="fr-FR" sz="2200" dirty="0"/>
              <a:t> quand la position des pieds et des jambes est correcte.</a:t>
            </a:r>
          </a:p>
        </p:txBody>
      </p:sp>
      <p:sp>
        <p:nvSpPr>
          <p:cNvPr id="4" name="Titre 1">
            <a:extLst>
              <a:ext uri="{FF2B5EF4-FFF2-40B4-BE49-F238E27FC236}">
                <a16:creationId xmlns:a16="http://schemas.microsoft.com/office/drawing/2014/main" id="{7B98B717-028C-4CC9-ABE4-F75F526FFDDF}"/>
              </a:ext>
            </a:extLst>
          </p:cNvPr>
          <p:cNvSpPr txBox="1">
            <a:spLocks/>
          </p:cNvSpPr>
          <p:nvPr/>
        </p:nvSpPr>
        <p:spPr>
          <a:xfrm>
            <a:off x="259792" y="0"/>
            <a:ext cx="11672416" cy="824716"/>
          </a:xfrm>
          <a:prstGeom prst="rect">
            <a:avLst/>
          </a:prstGeom>
        </p:spPr>
        <p:txBody>
          <a:bodyPr vert="horz" lIns="0" tIns="0" rIns="0" bIns="0" rtlCol="0" anchor="b" anchorCtr="0">
            <a:normAutofit/>
          </a:bodyPr>
          <a:lst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a:lstStyle>
          <a:p>
            <a:r>
              <a:rPr lang="fr-FR" dirty="0"/>
              <a:t>Mesure de la Taille (≥87,0 cm) (2/3)</a:t>
            </a:r>
          </a:p>
        </p:txBody>
      </p:sp>
    </p:spTree>
    <p:extLst>
      <p:ext uri="{BB962C8B-B14F-4D97-AF65-F5344CB8AC3E}">
        <p14:creationId xmlns:p14="http://schemas.microsoft.com/office/powerpoint/2010/main" val="1013866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6972" y="1170393"/>
            <a:ext cx="11158055" cy="5039727"/>
          </a:xfrm>
        </p:spPr>
        <p:txBody>
          <a:bodyPr rtlCol="0">
            <a:noAutofit/>
          </a:bodyPr>
          <a:lstStyle/>
          <a:p>
            <a:pPr marL="514350" marR="0" lvl="0" indent="-514350" algn="l" defTabSz="609585" rtl="0" eaLnBrk="1" fontAlgn="auto" latinLnBrk="0" hangingPunct="1">
              <a:lnSpc>
                <a:spcPct val="100000"/>
              </a:lnSpc>
              <a:spcBef>
                <a:spcPts val="0"/>
              </a:spcBef>
              <a:spcAft>
                <a:spcPts val="0"/>
              </a:spcAft>
              <a:buClr>
                <a:srgbClr val="0072BC"/>
              </a:buClr>
              <a:buSzTx/>
              <a:buFont typeface="+mj-lt"/>
              <a:buAutoNum type="arabicPeriod" startAt="7"/>
              <a:tabLst/>
              <a:defRPr/>
            </a:pP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a:t>
            </a:r>
            <a:r>
              <a:rPr kumimoji="0" lang="fr-FR" sz="21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Mesureur</a:t>
            </a: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se met sur son genoux droit à gauche de l’enfant et dit à l’enfant de regarder droit devant lui en direction de sa mère  S’assurer que la ligne de vision de l’enfant est parallèle au sol.</a:t>
            </a:r>
          </a:p>
          <a:p>
            <a:pPr marL="514350" marR="0" lvl="0" indent="-514350" algn="l" defTabSz="609585" rtl="0" eaLnBrk="1" fontAlgn="auto" latinLnBrk="0" hangingPunct="1">
              <a:lnSpc>
                <a:spcPct val="100000"/>
              </a:lnSpc>
              <a:spcBef>
                <a:spcPts val="0"/>
              </a:spcBef>
              <a:spcAft>
                <a:spcPts val="0"/>
              </a:spcAft>
              <a:buClr>
                <a:srgbClr val="0072BC"/>
              </a:buClr>
              <a:buSzTx/>
              <a:buFont typeface="+mj-lt"/>
              <a:buAutoNum type="arabicPeriod" startAt="7"/>
              <a:tabLst/>
              <a:defRPr/>
            </a:pP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a:t>
            </a:r>
            <a:r>
              <a:rPr kumimoji="0" lang="fr-FR" sz="21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Mesureur</a:t>
            </a: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met sa main gauche ouverte sous le menton de l’enfant (ne pas couvrir la bouche ou les oreilles de l’enfant).</a:t>
            </a:r>
            <a:endParaRPr kumimoji="0" lang="fr-FR" sz="21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endParaRPr>
          </a:p>
          <a:p>
            <a:pPr marL="514350" marR="0" lvl="0" indent="-514350" algn="l" defTabSz="609585" rtl="0" eaLnBrk="1" fontAlgn="auto" latinLnBrk="0" hangingPunct="1">
              <a:lnSpc>
                <a:spcPct val="100000"/>
              </a:lnSpc>
              <a:spcBef>
                <a:spcPts val="0"/>
              </a:spcBef>
              <a:spcAft>
                <a:spcPts val="0"/>
              </a:spcAft>
              <a:buClr>
                <a:srgbClr val="0072BC"/>
              </a:buClr>
              <a:buSzTx/>
              <a:buFont typeface="+mj-lt"/>
              <a:buAutoNum type="arabicPeriod" startAt="7"/>
              <a:tabLst/>
              <a:defRPr/>
            </a:pP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a:t>
            </a:r>
            <a:r>
              <a:rPr kumimoji="0" lang="fr-FR" sz="21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Mesureur</a:t>
            </a: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s’assure que les épaules de l’enfant sont au même niveau, que les bras sont le long du corps et que l’arrière de la tête, les omoplates et les fesses touchent la toise. </a:t>
            </a:r>
          </a:p>
          <a:p>
            <a:pPr marL="514350" marR="0" lvl="0" indent="-514350" algn="l" defTabSz="609585" rtl="0" eaLnBrk="1" fontAlgn="auto" latinLnBrk="0" hangingPunct="1">
              <a:lnSpc>
                <a:spcPct val="100000"/>
              </a:lnSpc>
              <a:spcBef>
                <a:spcPts val="0"/>
              </a:spcBef>
              <a:spcAft>
                <a:spcPts val="0"/>
              </a:spcAft>
              <a:buClr>
                <a:srgbClr val="0072BC"/>
              </a:buClr>
              <a:buSzTx/>
              <a:buFont typeface="+mj-lt"/>
              <a:buAutoNum type="arabicPeriod" startAt="7"/>
              <a:tabLst/>
              <a:defRPr/>
            </a:pP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Avec sa main droite, le </a:t>
            </a:r>
            <a:r>
              <a:rPr kumimoji="0" lang="fr-FR" sz="21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Mesureur </a:t>
            </a: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fait descendre le curseur sur la tête de l’enfant. </a:t>
            </a:r>
          </a:p>
          <a:p>
            <a:pPr marL="514350" marR="0" lvl="0" indent="-514350" algn="l" defTabSz="609585" rtl="0" eaLnBrk="1" fontAlgn="auto" latinLnBrk="0" hangingPunct="1">
              <a:lnSpc>
                <a:spcPct val="100000"/>
              </a:lnSpc>
              <a:spcBef>
                <a:spcPts val="0"/>
              </a:spcBef>
              <a:spcAft>
                <a:spcPts val="0"/>
              </a:spcAft>
              <a:buClr>
                <a:srgbClr val="0072BC"/>
              </a:buClr>
              <a:buSzTx/>
              <a:buFont typeface="+mj-lt"/>
              <a:buAutoNum type="arabicPeriod" startAt="7"/>
              <a:tabLst/>
              <a:defRPr/>
            </a:pP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a:t>
            </a:r>
            <a:r>
              <a:rPr kumimoji="0" lang="fr-FR" sz="21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Mesureur </a:t>
            </a: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et l’</a:t>
            </a:r>
            <a:r>
              <a:rPr kumimoji="0" lang="fr-FR" sz="21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Assistant </a:t>
            </a: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vérifient la position de l’enfant  </a:t>
            </a:r>
            <a:r>
              <a:rPr kumimoji="0" lang="fr-FR" sz="21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Répéter toute étape nécessaire.</a:t>
            </a:r>
            <a:endPar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endParaRPr>
          </a:p>
          <a:p>
            <a:pPr marL="514350" marR="0" lvl="0" indent="-514350" algn="l" defTabSz="609585" rtl="0" eaLnBrk="1" fontAlgn="auto" latinLnBrk="0" hangingPunct="1">
              <a:lnSpc>
                <a:spcPct val="100000"/>
              </a:lnSpc>
              <a:spcBef>
                <a:spcPts val="0"/>
              </a:spcBef>
              <a:spcAft>
                <a:spcPts val="0"/>
              </a:spcAft>
              <a:buClr>
                <a:srgbClr val="0072BC"/>
              </a:buClr>
              <a:buSzTx/>
              <a:buFont typeface="+mj-lt"/>
              <a:buAutoNum type="arabicPeriod" startAt="7"/>
              <a:tabLst/>
              <a:defRPr/>
            </a:pP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Lorsque la position de l’enfant est correcte, le </a:t>
            </a:r>
            <a:r>
              <a:rPr kumimoji="0" lang="fr-FR" sz="21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Mesureur</a:t>
            </a: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annonce à voix haute la mesure en centimètre, au millimètre près </a:t>
            </a:r>
            <a:r>
              <a:rPr kumimoji="0" lang="fr-FR" sz="21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(0,1 cm).</a:t>
            </a:r>
          </a:p>
          <a:p>
            <a:pPr marL="514350" marR="0" lvl="0" indent="-514350" algn="l" defTabSz="609585" rtl="0" eaLnBrk="1" fontAlgn="auto" latinLnBrk="0" hangingPunct="1">
              <a:lnSpc>
                <a:spcPct val="100000"/>
              </a:lnSpc>
              <a:spcBef>
                <a:spcPts val="0"/>
              </a:spcBef>
              <a:spcAft>
                <a:spcPts val="0"/>
              </a:spcAft>
              <a:buClr>
                <a:srgbClr val="0072BC"/>
              </a:buClr>
              <a:buSzTx/>
              <a:buFont typeface="+mj-lt"/>
              <a:buAutoNum type="arabicPeriod" startAt="7"/>
              <a:tabLst/>
              <a:defRPr/>
            </a:pP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a:t>
            </a:r>
            <a:r>
              <a:rPr kumimoji="0" lang="fr-FR" sz="21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Chef d’équipe </a:t>
            </a:r>
            <a:r>
              <a:rPr kumimoji="0" lang="fr-FR" sz="21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répète la mesure à voix haute, et l’enregistre dans le questionnaire. </a:t>
            </a:r>
          </a:p>
        </p:txBody>
      </p:sp>
      <p:sp>
        <p:nvSpPr>
          <p:cNvPr id="4" name="Titre 1">
            <a:extLst>
              <a:ext uri="{FF2B5EF4-FFF2-40B4-BE49-F238E27FC236}">
                <a16:creationId xmlns:a16="http://schemas.microsoft.com/office/drawing/2014/main" id="{7B98B717-028C-4CC9-ABE4-F75F526FFDDF}"/>
              </a:ext>
            </a:extLst>
          </p:cNvPr>
          <p:cNvSpPr txBox="1">
            <a:spLocks/>
          </p:cNvSpPr>
          <p:nvPr/>
        </p:nvSpPr>
        <p:spPr>
          <a:xfrm>
            <a:off x="259792" y="0"/>
            <a:ext cx="11672416" cy="824716"/>
          </a:xfrm>
          <a:prstGeom prst="rect">
            <a:avLst/>
          </a:prstGeom>
        </p:spPr>
        <p:txBody>
          <a:bodyPr vert="horz" lIns="0" tIns="0" rIns="0" bIns="0" rtlCol="0" anchor="b" anchorCtr="0">
            <a:normAutofit/>
          </a:bodyPr>
          <a:lst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a:lstStyle>
          <a:p>
            <a:r>
              <a:rPr lang="fr-FR" dirty="0"/>
              <a:t>Mesure de la Taille (≥87,0 cm) (3/3)</a:t>
            </a:r>
          </a:p>
        </p:txBody>
      </p:sp>
    </p:spTree>
    <p:extLst>
      <p:ext uri="{BB962C8B-B14F-4D97-AF65-F5344CB8AC3E}">
        <p14:creationId xmlns:p14="http://schemas.microsoft.com/office/powerpoint/2010/main" val="35320498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Dire les mesures à voix haute</a:t>
            </a:r>
          </a:p>
        </p:txBody>
      </p:sp>
      <p:sp>
        <p:nvSpPr>
          <p:cNvPr id="3" name="Espace réservé du contenu 2"/>
          <p:cNvSpPr>
            <a:spLocks noGrp="1"/>
          </p:cNvSpPr>
          <p:nvPr>
            <p:ph idx="1"/>
          </p:nvPr>
        </p:nvSpPr>
        <p:spPr>
          <a:xfrm>
            <a:off x="278712" y="2003961"/>
            <a:ext cx="11489735" cy="2850078"/>
          </a:xfrm>
        </p:spPr>
        <p:txBody>
          <a:bodyPr>
            <a:normAutofit/>
          </a:bodyPr>
          <a:lstStyle/>
          <a:p>
            <a:pPr>
              <a:lnSpc>
                <a:spcPct val="120000"/>
              </a:lnSpc>
              <a:spcBef>
                <a:spcPts val="0"/>
              </a:spcBef>
              <a:buFont typeface="Arial" panose="020B0604020202020204" pitchFamily="34" charset="0"/>
              <a:buChar char="•"/>
            </a:pPr>
            <a:r>
              <a:rPr lang="fr-FR" sz="2600" dirty="0">
                <a:solidFill>
                  <a:schemeClr val="tx1"/>
                </a:solidFill>
              </a:rPr>
              <a:t>Mesureur : </a:t>
            </a:r>
            <a:r>
              <a:rPr lang="fr-FR" sz="2600" b="1" dirty="0">
                <a:solidFill>
                  <a:schemeClr val="tx1"/>
                </a:solidFill>
              </a:rPr>
              <a:t>LIRE</a:t>
            </a:r>
            <a:endParaRPr lang="fr-FR" sz="2600" dirty="0">
              <a:solidFill>
                <a:schemeClr val="tx1"/>
              </a:solidFill>
            </a:endParaRPr>
          </a:p>
          <a:p>
            <a:pPr>
              <a:lnSpc>
                <a:spcPct val="120000"/>
              </a:lnSpc>
              <a:spcBef>
                <a:spcPts val="0"/>
              </a:spcBef>
              <a:buFont typeface="Arial" panose="020B0604020202020204" pitchFamily="34" charset="0"/>
              <a:buChar char="•"/>
            </a:pPr>
            <a:endParaRPr lang="fr-FR" sz="2600" dirty="0">
              <a:solidFill>
                <a:schemeClr val="tx1"/>
              </a:solidFill>
            </a:endParaRPr>
          </a:p>
          <a:p>
            <a:pPr>
              <a:lnSpc>
                <a:spcPct val="120000"/>
              </a:lnSpc>
              <a:spcBef>
                <a:spcPts val="0"/>
              </a:spcBef>
              <a:buFont typeface="Arial" panose="020B0604020202020204" pitchFamily="34" charset="0"/>
              <a:buChar char="•"/>
            </a:pPr>
            <a:r>
              <a:rPr lang="fr-FR" sz="2600" dirty="0">
                <a:solidFill>
                  <a:schemeClr val="tx1"/>
                </a:solidFill>
              </a:rPr>
              <a:t>Assistant : </a:t>
            </a:r>
            <a:r>
              <a:rPr lang="fr-FR" sz="2600" b="1" dirty="0">
                <a:solidFill>
                  <a:schemeClr val="tx1"/>
                </a:solidFill>
              </a:rPr>
              <a:t>ÉCOUTER</a:t>
            </a:r>
            <a:endParaRPr lang="fr-FR" sz="2600" dirty="0">
              <a:solidFill>
                <a:schemeClr val="tx1"/>
              </a:solidFill>
            </a:endParaRPr>
          </a:p>
          <a:p>
            <a:pPr>
              <a:lnSpc>
                <a:spcPct val="120000"/>
              </a:lnSpc>
              <a:spcBef>
                <a:spcPts val="0"/>
              </a:spcBef>
              <a:buFont typeface="Arial" panose="020B0604020202020204" pitchFamily="34" charset="0"/>
              <a:buChar char="•"/>
            </a:pPr>
            <a:endParaRPr lang="fr-FR" sz="2600" dirty="0">
              <a:solidFill>
                <a:schemeClr val="tx1"/>
              </a:solidFill>
            </a:endParaRPr>
          </a:p>
          <a:p>
            <a:pPr>
              <a:lnSpc>
                <a:spcPct val="120000"/>
              </a:lnSpc>
              <a:spcBef>
                <a:spcPts val="0"/>
              </a:spcBef>
              <a:buFont typeface="Arial" panose="020B0604020202020204" pitchFamily="34" charset="0"/>
              <a:buChar char="•"/>
            </a:pPr>
            <a:r>
              <a:rPr lang="fr-FR" sz="2600" dirty="0">
                <a:solidFill>
                  <a:schemeClr val="tx1"/>
                </a:solidFill>
              </a:rPr>
              <a:t>Chef d’équipe : </a:t>
            </a:r>
            <a:r>
              <a:rPr lang="fr-FR" sz="2600" b="1" dirty="0">
                <a:solidFill>
                  <a:schemeClr val="tx1"/>
                </a:solidFill>
              </a:rPr>
              <a:t>RÉPÉTER ET ENREGISTRER</a:t>
            </a:r>
            <a:endParaRPr lang="fr-FR" sz="2600" dirty="0">
              <a:solidFill>
                <a:schemeClr val="tx1"/>
              </a:solidFill>
            </a:endParaRPr>
          </a:p>
          <a:p>
            <a:pPr marL="0" indent="0">
              <a:lnSpc>
                <a:spcPct val="120000"/>
              </a:lnSpc>
              <a:spcBef>
                <a:spcPts val="0"/>
              </a:spcBef>
              <a:buNone/>
            </a:pPr>
            <a:endParaRPr lang="fr-FR" sz="2600" b="1" u="sng" dirty="0">
              <a:solidFill>
                <a:schemeClr val="tx1"/>
              </a:solidFill>
            </a:endParaRPr>
          </a:p>
        </p:txBody>
      </p:sp>
    </p:spTree>
    <p:extLst>
      <p:ext uri="{BB962C8B-B14F-4D97-AF65-F5344CB8AC3E}">
        <p14:creationId xmlns:p14="http://schemas.microsoft.com/office/powerpoint/2010/main" val="11735595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Rôles</a:t>
            </a:r>
          </a:p>
        </p:txBody>
      </p:sp>
      <p:sp>
        <p:nvSpPr>
          <p:cNvPr id="3" name="Espace réservé du contenu 2"/>
          <p:cNvSpPr>
            <a:spLocks noGrp="1"/>
          </p:cNvSpPr>
          <p:nvPr>
            <p:ph idx="1"/>
          </p:nvPr>
        </p:nvSpPr>
        <p:spPr>
          <a:xfrm>
            <a:off x="364115" y="1047687"/>
            <a:ext cx="11501610" cy="5189517"/>
          </a:xfrm>
        </p:spPr>
        <p:txBody>
          <a:bodyPr>
            <a:normAutofit/>
          </a:bodyPr>
          <a:lstStyle/>
          <a:p>
            <a:pPr marL="76199" indent="0">
              <a:lnSpc>
                <a:spcPct val="120000"/>
              </a:lnSpc>
              <a:spcBef>
                <a:spcPts val="0"/>
              </a:spcBef>
              <a:buNone/>
            </a:pPr>
            <a:r>
              <a:rPr lang="fr-FR" sz="2400" b="1" dirty="0"/>
              <a:t>Mesureur</a:t>
            </a:r>
            <a:r>
              <a:rPr lang="fr-FR" sz="2400" dirty="0"/>
              <a:t> </a:t>
            </a:r>
            <a:endParaRPr lang="fr-FR" sz="2400" b="1" dirty="0">
              <a:solidFill>
                <a:schemeClr val="tx1"/>
              </a:solidFill>
            </a:endParaRPr>
          </a:p>
          <a:p>
            <a:pPr lvl="1">
              <a:lnSpc>
                <a:spcPct val="120000"/>
              </a:lnSpc>
              <a:spcBef>
                <a:spcPts val="0"/>
              </a:spcBef>
              <a:buFont typeface="Arial" panose="020B0604020202020204" pitchFamily="34" charset="0"/>
              <a:buChar char="•"/>
            </a:pPr>
            <a:r>
              <a:rPr lang="fr-FR" sz="2400" dirty="0">
                <a:solidFill>
                  <a:schemeClr val="tx1"/>
                </a:solidFill>
              </a:rPr>
              <a:t>S'agenouille à côté de la tête de l'enfant, à droite de l'enfant</a:t>
            </a:r>
          </a:p>
          <a:p>
            <a:pPr lvl="1">
              <a:lnSpc>
                <a:spcPct val="120000"/>
              </a:lnSpc>
              <a:spcBef>
                <a:spcPts val="0"/>
              </a:spcBef>
              <a:buFont typeface="Arial" panose="020B0604020202020204" pitchFamily="34" charset="0"/>
              <a:buChar char="•"/>
            </a:pPr>
            <a:r>
              <a:rPr lang="fr-FR" sz="2400" dirty="0">
                <a:solidFill>
                  <a:schemeClr val="tx1"/>
                </a:solidFill>
              </a:rPr>
              <a:t>Sa main gauche tient doucement mais fermement la mâchoire de l'enfant et il s'assure que l'enfant regarde droit devant lui</a:t>
            </a:r>
          </a:p>
          <a:p>
            <a:pPr lvl="1">
              <a:lnSpc>
                <a:spcPct val="120000"/>
              </a:lnSpc>
              <a:spcBef>
                <a:spcPts val="0"/>
              </a:spcBef>
              <a:buFont typeface="Arial" panose="020B0604020202020204" pitchFamily="34" charset="0"/>
              <a:buChar char="•"/>
            </a:pPr>
            <a:r>
              <a:rPr lang="fr-FR" sz="2400" dirty="0">
                <a:solidFill>
                  <a:schemeClr val="tx1"/>
                </a:solidFill>
              </a:rPr>
              <a:t>Vérifie que les talons, les mollets, les fesses, les épaules et la tête touchent l’arrière de la toise</a:t>
            </a:r>
          </a:p>
          <a:p>
            <a:pPr lvl="1">
              <a:lnSpc>
                <a:spcPct val="120000"/>
              </a:lnSpc>
              <a:spcBef>
                <a:spcPts val="0"/>
              </a:spcBef>
              <a:buFont typeface="Arial" panose="020B0604020202020204" pitchFamily="34" charset="0"/>
              <a:buChar char="•"/>
            </a:pPr>
            <a:r>
              <a:rPr lang="fr-FR" sz="2400" dirty="0"/>
              <a:t>S</a:t>
            </a:r>
            <a:r>
              <a:rPr lang="fr-FR" sz="2400" dirty="0">
                <a:solidFill>
                  <a:schemeClr val="tx1"/>
                </a:solidFill>
              </a:rPr>
              <a:t>a main droite abaisse lentement le curseur de manière à toucher la tête de l'enfant</a:t>
            </a:r>
          </a:p>
          <a:p>
            <a:pPr lvl="1">
              <a:lnSpc>
                <a:spcPct val="120000"/>
              </a:lnSpc>
              <a:spcBef>
                <a:spcPts val="0"/>
              </a:spcBef>
              <a:buFont typeface="Arial" panose="020B0604020202020204" pitchFamily="34" charset="0"/>
              <a:buChar char="•"/>
            </a:pPr>
            <a:r>
              <a:rPr lang="fr-FR" sz="2400" dirty="0">
                <a:solidFill>
                  <a:schemeClr val="tx1"/>
                </a:solidFill>
              </a:rPr>
              <a:t>Prend la mesure</a:t>
            </a:r>
          </a:p>
        </p:txBody>
      </p:sp>
    </p:spTree>
    <p:extLst>
      <p:ext uri="{BB962C8B-B14F-4D97-AF65-F5344CB8AC3E}">
        <p14:creationId xmlns:p14="http://schemas.microsoft.com/office/powerpoint/2010/main" val="3503961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9836" y="790516"/>
            <a:ext cx="11913288" cy="1003178"/>
          </a:xfrm>
        </p:spPr>
        <p:txBody>
          <a:bodyPr>
            <a:normAutofit/>
          </a:bodyPr>
          <a:lstStyle/>
          <a:p>
            <a:pPr algn="ctr"/>
            <a:r>
              <a:rPr lang="fr-FR" altLang="fr-FR" dirty="0"/>
              <a:t>Qu’est-ce que l’anthropométrie ?</a:t>
            </a:r>
            <a:endParaRPr lang="fr-FR" dirty="0"/>
          </a:p>
        </p:txBody>
      </p:sp>
      <p:pic>
        <p:nvPicPr>
          <p:cNvPr id="7" name="Picture 4" descr="http://www.avanceon.com/Portals/31626/images/C--Users-sschlegel-Pictures-Question-Mark-Man.jpg">
            <a:extLst>
              <a:ext uri="{FF2B5EF4-FFF2-40B4-BE49-F238E27FC236}">
                <a16:creationId xmlns:a16="http://schemas.microsoft.com/office/drawing/2014/main" id="{0B7C9F16-FC45-416F-92E6-CD08B6A709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7730" y="2565759"/>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65587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Rôles</a:t>
            </a:r>
          </a:p>
        </p:txBody>
      </p:sp>
      <p:sp>
        <p:nvSpPr>
          <p:cNvPr id="3" name="Espace réservé du contenu 2"/>
          <p:cNvSpPr>
            <a:spLocks noGrp="1"/>
          </p:cNvSpPr>
          <p:nvPr>
            <p:ph idx="1"/>
          </p:nvPr>
        </p:nvSpPr>
        <p:spPr>
          <a:xfrm>
            <a:off x="364115" y="1047687"/>
            <a:ext cx="11501610" cy="5189517"/>
          </a:xfrm>
        </p:spPr>
        <p:txBody>
          <a:bodyPr>
            <a:normAutofit/>
          </a:bodyPr>
          <a:lstStyle/>
          <a:p>
            <a:pPr marL="76199" indent="0">
              <a:lnSpc>
                <a:spcPct val="120000"/>
              </a:lnSpc>
              <a:spcBef>
                <a:spcPts val="0"/>
              </a:spcBef>
              <a:buNone/>
            </a:pPr>
            <a:r>
              <a:rPr lang="fr-FR" sz="2400" b="1" dirty="0">
                <a:solidFill>
                  <a:schemeClr val="tx1"/>
                </a:solidFill>
              </a:rPr>
              <a:t>Assistant</a:t>
            </a:r>
            <a:endParaRPr lang="fr-FR" sz="2400" dirty="0">
              <a:solidFill>
                <a:schemeClr val="tx1"/>
              </a:solidFill>
            </a:endParaRPr>
          </a:p>
          <a:p>
            <a:pPr lvl="1">
              <a:lnSpc>
                <a:spcPct val="120000"/>
              </a:lnSpc>
              <a:spcBef>
                <a:spcPts val="0"/>
              </a:spcBef>
              <a:buFont typeface="Arial" panose="020B0604020202020204" pitchFamily="34" charset="0"/>
              <a:buChar char="•"/>
            </a:pPr>
            <a:r>
              <a:rPr lang="fr-FR" sz="2400" dirty="0"/>
              <a:t>S'agenouille à côté des pieds de l'enfant à gauche</a:t>
            </a:r>
          </a:p>
          <a:p>
            <a:pPr lvl="1">
              <a:lnSpc>
                <a:spcPct val="120000"/>
              </a:lnSpc>
              <a:spcBef>
                <a:spcPts val="0"/>
              </a:spcBef>
              <a:buFont typeface="Arial" panose="020B0604020202020204" pitchFamily="34" charset="0"/>
              <a:buChar char="•"/>
            </a:pPr>
            <a:r>
              <a:rPr lang="fr-FR" sz="2400" dirty="0"/>
              <a:t>Place sa main droite sur les chevilles et sa main gauche sur les genoux pour s’assurer que les deux jambes se touchent entre elles et que les mollets touchent l'arrière de la toise</a:t>
            </a:r>
          </a:p>
          <a:p>
            <a:pPr lvl="1">
              <a:lnSpc>
                <a:spcPct val="120000"/>
              </a:lnSpc>
              <a:spcBef>
                <a:spcPts val="0"/>
              </a:spcBef>
              <a:buFont typeface="Arial" panose="020B0604020202020204" pitchFamily="34" charset="0"/>
              <a:buChar char="•"/>
            </a:pPr>
            <a:endParaRPr lang="fr-FR" sz="2400" dirty="0"/>
          </a:p>
          <a:p>
            <a:pPr marL="76199" indent="0">
              <a:lnSpc>
                <a:spcPct val="120000"/>
              </a:lnSpc>
              <a:spcBef>
                <a:spcPts val="0"/>
              </a:spcBef>
              <a:buNone/>
            </a:pPr>
            <a:r>
              <a:rPr lang="fr-FR" sz="2400" b="1" dirty="0"/>
              <a:t>Chef d’équipe</a:t>
            </a:r>
            <a:endParaRPr lang="fr-FR" sz="2400" b="1" dirty="0">
              <a:solidFill>
                <a:schemeClr val="tx1"/>
              </a:solidFill>
            </a:endParaRPr>
          </a:p>
          <a:p>
            <a:pPr lvl="1">
              <a:lnSpc>
                <a:spcPct val="120000"/>
              </a:lnSpc>
              <a:spcBef>
                <a:spcPts val="0"/>
              </a:spcBef>
              <a:buFont typeface="Arial" panose="020B0604020202020204" pitchFamily="34" charset="0"/>
              <a:buChar char="•"/>
            </a:pPr>
            <a:r>
              <a:rPr lang="fr-FR" sz="2400" dirty="0">
                <a:solidFill>
                  <a:schemeClr val="tx1"/>
                </a:solidFill>
              </a:rPr>
              <a:t>Enregistre la mesure de la taille dans le questionnaire</a:t>
            </a:r>
            <a:endParaRPr lang="fr-FR" sz="2400" dirty="0"/>
          </a:p>
        </p:txBody>
      </p:sp>
    </p:spTree>
    <p:extLst>
      <p:ext uri="{BB962C8B-B14F-4D97-AF65-F5344CB8AC3E}">
        <p14:creationId xmlns:p14="http://schemas.microsoft.com/office/powerpoint/2010/main" val="37124887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Erreurs communes</a:t>
            </a:r>
          </a:p>
        </p:txBody>
      </p:sp>
      <p:sp>
        <p:nvSpPr>
          <p:cNvPr id="3" name="Espace réservé du contenu 2"/>
          <p:cNvSpPr>
            <a:spLocks noGrp="1"/>
          </p:cNvSpPr>
          <p:nvPr>
            <p:ph idx="1"/>
          </p:nvPr>
        </p:nvSpPr>
        <p:spPr>
          <a:xfrm>
            <a:off x="278711" y="1107064"/>
            <a:ext cx="11489735" cy="5189517"/>
          </a:xfrm>
        </p:spPr>
        <p:txBody>
          <a:bodyPr>
            <a:normAutofit/>
          </a:bodyPr>
          <a:lstStyle/>
          <a:p>
            <a:pPr>
              <a:lnSpc>
                <a:spcPct val="120000"/>
              </a:lnSpc>
              <a:spcBef>
                <a:spcPts val="0"/>
              </a:spcBef>
              <a:buFont typeface="Arial" panose="020B0604020202020204" pitchFamily="34" charset="0"/>
              <a:buChar char="•"/>
            </a:pPr>
            <a:r>
              <a:rPr lang="fr-FR" sz="2400" dirty="0">
                <a:solidFill>
                  <a:schemeClr val="tx1"/>
                </a:solidFill>
              </a:rPr>
              <a:t>La mesure de la taille en position debout est plus facile que la mesure de la taille en position couchée. La longueur est plus difficile à mesurer que la taille</a:t>
            </a:r>
          </a:p>
          <a:p>
            <a:pPr>
              <a:lnSpc>
                <a:spcPct val="120000"/>
              </a:lnSpc>
              <a:spcBef>
                <a:spcPts val="0"/>
              </a:spcBef>
              <a:buFont typeface="Arial" panose="020B0604020202020204" pitchFamily="34" charset="0"/>
              <a:buChar char="•"/>
            </a:pPr>
            <a:endParaRPr lang="fr-FR" sz="1200" dirty="0">
              <a:solidFill>
                <a:schemeClr val="tx1"/>
              </a:solidFill>
            </a:endParaRPr>
          </a:p>
          <a:p>
            <a:pPr>
              <a:lnSpc>
                <a:spcPct val="120000"/>
              </a:lnSpc>
              <a:spcBef>
                <a:spcPts val="0"/>
              </a:spcBef>
              <a:buFont typeface="Arial" panose="020B0604020202020204" pitchFamily="34" charset="0"/>
              <a:buChar char="•"/>
            </a:pPr>
            <a:r>
              <a:rPr lang="fr-FR" sz="2400" b="1" dirty="0">
                <a:solidFill>
                  <a:schemeClr val="tx1"/>
                </a:solidFill>
              </a:rPr>
              <a:t>Erreurs communes lors de la mesure de la longueur</a:t>
            </a:r>
          </a:p>
          <a:p>
            <a:pPr lvl="1">
              <a:lnSpc>
                <a:spcPct val="120000"/>
              </a:lnSpc>
              <a:spcBef>
                <a:spcPts val="0"/>
              </a:spcBef>
              <a:buFont typeface="Courier New" panose="02070309020205020404" pitchFamily="49" charset="0"/>
              <a:buChar char="o"/>
            </a:pPr>
            <a:r>
              <a:rPr lang="fr-FR" sz="2400" dirty="0">
                <a:solidFill>
                  <a:schemeClr val="tx1"/>
                </a:solidFill>
              </a:rPr>
              <a:t>Orteils fléchis</a:t>
            </a:r>
          </a:p>
          <a:p>
            <a:pPr lvl="1">
              <a:lnSpc>
                <a:spcPct val="120000"/>
              </a:lnSpc>
              <a:spcBef>
                <a:spcPts val="0"/>
              </a:spcBef>
              <a:buFont typeface="Courier New" panose="02070309020205020404" pitchFamily="49" charset="0"/>
              <a:buChar char="o"/>
            </a:pPr>
            <a:r>
              <a:rPr lang="fr-FR" sz="2400" dirty="0"/>
              <a:t>G</a:t>
            </a:r>
            <a:r>
              <a:rPr lang="fr-FR" sz="2400" dirty="0">
                <a:solidFill>
                  <a:schemeClr val="tx1"/>
                </a:solidFill>
              </a:rPr>
              <a:t>enoux fléchis</a:t>
            </a:r>
          </a:p>
          <a:p>
            <a:pPr lvl="1">
              <a:lnSpc>
                <a:spcPct val="120000"/>
              </a:lnSpc>
              <a:spcBef>
                <a:spcPts val="0"/>
              </a:spcBef>
              <a:buFont typeface="Courier New" panose="02070309020205020404" pitchFamily="49" charset="0"/>
              <a:buChar char="o"/>
            </a:pPr>
            <a:r>
              <a:rPr lang="fr-FR" sz="2400" dirty="0"/>
              <a:t>T</a:t>
            </a:r>
            <a:r>
              <a:rPr lang="fr-FR" sz="2400" dirty="0">
                <a:solidFill>
                  <a:schemeClr val="tx1"/>
                </a:solidFill>
              </a:rPr>
              <a:t>ête qui ne touche pas la base de la toise</a:t>
            </a:r>
          </a:p>
          <a:p>
            <a:pPr lvl="1">
              <a:lnSpc>
                <a:spcPct val="120000"/>
              </a:lnSpc>
              <a:spcBef>
                <a:spcPts val="0"/>
              </a:spcBef>
              <a:buFont typeface="Courier New" panose="02070309020205020404" pitchFamily="49" charset="0"/>
              <a:buChar char="o"/>
            </a:pPr>
            <a:endParaRPr lang="fr-FR" sz="1200" dirty="0">
              <a:solidFill>
                <a:schemeClr val="tx1"/>
              </a:solidFill>
            </a:endParaRPr>
          </a:p>
          <a:p>
            <a:pPr>
              <a:lnSpc>
                <a:spcPct val="120000"/>
              </a:lnSpc>
              <a:spcBef>
                <a:spcPts val="0"/>
              </a:spcBef>
              <a:buFont typeface="Arial" panose="020B0604020202020204" pitchFamily="34" charset="0"/>
              <a:buChar char="•"/>
            </a:pPr>
            <a:r>
              <a:rPr lang="fr-FR" sz="2400" b="1" dirty="0">
                <a:solidFill>
                  <a:schemeClr val="tx1"/>
                </a:solidFill>
              </a:rPr>
              <a:t>Erreurs communes lors de la mesure de la taille</a:t>
            </a:r>
          </a:p>
          <a:p>
            <a:pPr lvl="1">
              <a:lnSpc>
                <a:spcPct val="120000"/>
              </a:lnSpc>
              <a:spcBef>
                <a:spcPts val="0"/>
              </a:spcBef>
              <a:buFont typeface="Courier New" panose="02070309020205020404" pitchFamily="49" charset="0"/>
              <a:buChar char="o"/>
            </a:pPr>
            <a:r>
              <a:rPr lang="fr-FR" sz="2400" dirty="0">
                <a:solidFill>
                  <a:schemeClr val="tx1"/>
                </a:solidFill>
              </a:rPr>
              <a:t>Corps de l’enfant qui penche d’un côté</a:t>
            </a:r>
          </a:p>
          <a:p>
            <a:pPr lvl="1">
              <a:lnSpc>
                <a:spcPct val="120000"/>
              </a:lnSpc>
              <a:spcBef>
                <a:spcPts val="0"/>
              </a:spcBef>
              <a:buFont typeface="Courier New" panose="02070309020205020404" pitchFamily="49" charset="0"/>
              <a:buChar char="o"/>
            </a:pPr>
            <a:r>
              <a:rPr lang="fr-FR" sz="2400" dirty="0"/>
              <a:t>T</a:t>
            </a:r>
            <a:r>
              <a:rPr lang="fr-FR" sz="2400" dirty="0">
                <a:solidFill>
                  <a:schemeClr val="tx1"/>
                </a:solidFill>
              </a:rPr>
              <a:t>alons qui ne touchent pas la toise</a:t>
            </a:r>
          </a:p>
          <a:p>
            <a:pPr lvl="1">
              <a:lnSpc>
                <a:spcPct val="120000"/>
              </a:lnSpc>
              <a:spcBef>
                <a:spcPts val="0"/>
              </a:spcBef>
              <a:buFont typeface="Courier New" panose="02070309020205020404" pitchFamily="49" charset="0"/>
              <a:buChar char="o"/>
            </a:pPr>
            <a:r>
              <a:rPr lang="fr-FR" sz="2400" dirty="0"/>
              <a:t>B</a:t>
            </a:r>
            <a:r>
              <a:rPr lang="fr-FR" sz="2400" dirty="0">
                <a:solidFill>
                  <a:schemeClr val="tx1"/>
                </a:solidFill>
              </a:rPr>
              <a:t>ras non étendus le long du corps</a:t>
            </a:r>
          </a:p>
        </p:txBody>
      </p:sp>
    </p:spTree>
    <p:extLst>
      <p:ext uri="{BB962C8B-B14F-4D97-AF65-F5344CB8AC3E}">
        <p14:creationId xmlns:p14="http://schemas.microsoft.com/office/powerpoint/2010/main" val="11659864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Mesure de la taille</a:t>
            </a:r>
          </a:p>
        </p:txBody>
      </p:sp>
      <p:sp>
        <p:nvSpPr>
          <p:cNvPr id="3" name="Espace réservé du contenu 2"/>
          <p:cNvSpPr>
            <a:spLocks noGrp="1"/>
          </p:cNvSpPr>
          <p:nvPr>
            <p:ph idx="1"/>
          </p:nvPr>
        </p:nvSpPr>
        <p:spPr>
          <a:xfrm>
            <a:off x="278712" y="1107064"/>
            <a:ext cx="9688418" cy="5189517"/>
          </a:xfrm>
        </p:spPr>
        <p:txBody>
          <a:bodyPr>
            <a:normAutofit/>
          </a:bodyPr>
          <a:lstStyle/>
          <a:p>
            <a:pPr marL="457189" marR="0" lvl="0" indent="-457189" algn="l" defTabSz="609585" rtl="0" eaLnBrk="1" fontAlgn="auto" latinLnBrk="0" hangingPunct="1">
              <a:lnSpc>
                <a:spcPct val="100000"/>
              </a:lnSpc>
              <a:spcBef>
                <a:spcPts val="0"/>
              </a:spcBef>
              <a:spcAft>
                <a:spcPts val="0"/>
              </a:spcAft>
              <a:buClr>
                <a:srgbClr val="0072BC"/>
              </a:buClr>
              <a:buSzTx/>
              <a:buFont typeface="Arial" panose="020B0604020202020204" pitchFamily="34" charset="0"/>
              <a:buChar char="•"/>
              <a:tabLst/>
              <a:defRPr/>
            </a:pPr>
            <a:r>
              <a:rPr kumimoji="0" lang="fr-FR" sz="22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La toise doit être vérifiée visuellement chaque matin </a:t>
            </a:r>
            <a:r>
              <a:rPr kumimoji="0" lang="fr-FR" sz="22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(ruban, plateau, curseur) </a:t>
            </a:r>
            <a:r>
              <a:rPr kumimoji="0" lang="fr-FR" sz="22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et calibrée à l’aide d’un bâton étalon de 110,0 cm</a:t>
            </a:r>
          </a:p>
          <a:p>
            <a:pPr marL="0" marR="0" lvl="0" indent="0" algn="l" defTabSz="609585" rtl="0" eaLnBrk="1" fontAlgn="auto" latinLnBrk="0" hangingPunct="1">
              <a:lnSpc>
                <a:spcPct val="100000"/>
              </a:lnSpc>
              <a:spcBef>
                <a:spcPts val="0"/>
              </a:spcBef>
              <a:spcAft>
                <a:spcPts val="0"/>
              </a:spcAft>
              <a:buClr>
                <a:srgbClr val="0072BC"/>
              </a:buClr>
              <a:buSzTx/>
              <a:buFont typeface="Arial"/>
              <a:buNone/>
              <a:tabLst/>
              <a:defRPr/>
            </a:pPr>
            <a:endParaRPr kumimoji="0" lang="fr-FR" sz="2200" b="0" i="0" u="none" strike="noStrike" kern="1200" cap="none" spc="0" normalizeH="0" baseline="0" noProof="0" dirty="0">
              <a:ln>
                <a:noFill/>
              </a:ln>
              <a:solidFill>
                <a:prstClr val="black"/>
              </a:solidFill>
              <a:effectLst/>
              <a:uLnTx/>
              <a:uFillTx/>
              <a:latin typeface="Arial"/>
              <a:ea typeface="+mn-ea"/>
              <a:cs typeface="+mn-cs"/>
            </a:endParaRPr>
          </a:p>
          <a:p>
            <a:pPr marL="457189" marR="0" lvl="0" indent="-457189" algn="l" defTabSz="609585" rtl="0" eaLnBrk="1" fontAlgn="auto" latinLnBrk="0" hangingPunct="1">
              <a:lnSpc>
                <a:spcPct val="100000"/>
              </a:lnSpc>
              <a:spcBef>
                <a:spcPts val="0"/>
              </a:spcBef>
              <a:spcAft>
                <a:spcPts val="0"/>
              </a:spcAft>
              <a:buClr>
                <a:srgbClr val="0072BC"/>
              </a:buClr>
              <a:buSzTx/>
              <a:buFont typeface="Arial" panose="020B0604020202020204" pitchFamily="34" charset="0"/>
              <a:buChar char="•"/>
              <a:tabLst/>
              <a:defRPr/>
            </a:pPr>
            <a:r>
              <a:rPr kumimoji="0" lang="fr-FR" sz="2200" b="0" i="0" u="none" strike="noStrike" kern="1200" cap="none" spc="0" normalizeH="0" baseline="0" noProof="0" dirty="0">
                <a:ln>
                  <a:noFill/>
                </a:ln>
                <a:solidFill>
                  <a:prstClr val="black"/>
                </a:solidFill>
                <a:effectLst/>
                <a:uLnTx/>
                <a:uFillTx/>
                <a:latin typeface="Arial"/>
                <a:ea typeface="+mn-ea"/>
                <a:cs typeface="+mn-cs"/>
              </a:rPr>
              <a:t>Toujours expliquer la procédure à la mère de l’enfant</a:t>
            </a:r>
          </a:p>
          <a:p>
            <a:pPr marL="457189" marR="0" lvl="0" indent="-457189" algn="l" defTabSz="609585" rtl="0" eaLnBrk="1" fontAlgn="auto" latinLnBrk="0" hangingPunct="1">
              <a:lnSpc>
                <a:spcPct val="100000"/>
              </a:lnSpc>
              <a:spcBef>
                <a:spcPts val="0"/>
              </a:spcBef>
              <a:spcAft>
                <a:spcPts val="0"/>
              </a:spcAft>
              <a:buClr>
                <a:srgbClr val="0072BC"/>
              </a:buClr>
              <a:buSzTx/>
              <a:buFont typeface="Arial" panose="020B0604020202020204" pitchFamily="34" charset="0"/>
              <a:buChar char="•"/>
              <a:tabLst/>
              <a:defRPr/>
            </a:pPr>
            <a:endParaRPr kumimoji="0" lang="fr-FR" sz="2200" b="1" i="0" u="none" strike="noStrike" kern="1200" cap="none" spc="0" normalizeH="0" baseline="0" noProof="0" dirty="0">
              <a:ln>
                <a:noFill/>
              </a:ln>
              <a:solidFill>
                <a:prstClr val="black"/>
              </a:solidFill>
              <a:effectLst/>
              <a:uLnTx/>
              <a:uFillTx/>
              <a:latin typeface="Arial"/>
              <a:ea typeface="+mn-ea"/>
              <a:cs typeface="+mn-cs"/>
            </a:endParaRPr>
          </a:p>
          <a:p>
            <a:pPr marL="457189" marR="0" lvl="0" indent="-457189" algn="l" defTabSz="609585" rtl="0" eaLnBrk="1" fontAlgn="auto" latinLnBrk="0" hangingPunct="1">
              <a:lnSpc>
                <a:spcPct val="100000"/>
              </a:lnSpc>
              <a:spcBef>
                <a:spcPts val="0"/>
              </a:spcBef>
              <a:spcAft>
                <a:spcPts val="0"/>
              </a:spcAft>
              <a:buClr>
                <a:srgbClr val="0072BC"/>
              </a:buClr>
              <a:buSzTx/>
              <a:buFont typeface="Arial" panose="020B0604020202020204" pitchFamily="34" charset="0"/>
              <a:buChar char="•"/>
              <a:tabLst/>
              <a:defRPr/>
            </a:pPr>
            <a:r>
              <a:rPr kumimoji="0" lang="fr-FR" sz="2200" b="0" i="0" u="none" strike="noStrike" kern="1200" cap="none" spc="0" normalizeH="0" baseline="0" noProof="0" dirty="0">
                <a:ln>
                  <a:noFill/>
                </a:ln>
                <a:solidFill>
                  <a:prstClr val="black"/>
                </a:solidFill>
                <a:effectLst/>
                <a:uLnTx/>
                <a:uFillTx/>
                <a:latin typeface="Arial"/>
                <a:ea typeface="+mn-ea"/>
                <a:cs typeface="+mn-cs"/>
              </a:rPr>
              <a:t>Demander à la mère de </a:t>
            </a:r>
            <a:r>
              <a:rPr kumimoji="0" lang="fr-FR" sz="2200" b="1" i="0" u="sng" strike="noStrike" kern="1200" cap="none" spc="0" normalizeH="0" baseline="0" noProof="0" dirty="0">
                <a:ln>
                  <a:noFill/>
                </a:ln>
                <a:solidFill>
                  <a:prstClr val="black"/>
                </a:solidFill>
                <a:effectLst/>
                <a:uLnTx/>
                <a:uFillTx/>
                <a:latin typeface="Arial"/>
                <a:ea typeface="+mn-ea"/>
                <a:cs typeface="+mn-cs"/>
              </a:rPr>
              <a:t>retirer les chaussures de l’enfant, ainsi que les foulards et coiffures qui pourraient interférer</a:t>
            </a:r>
            <a:r>
              <a:rPr kumimoji="0" lang="fr-FR" sz="2200" b="0" i="0" u="none" strike="noStrike" kern="1200" cap="none" spc="0" normalizeH="0" baseline="0" noProof="0" dirty="0">
                <a:ln>
                  <a:noFill/>
                </a:ln>
                <a:solidFill>
                  <a:prstClr val="black"/>
                </a:solidFill>
                <a:effectLst/>
                <a:uLnTx/>
                <a:uFillTx/>
                <a:latin typeface="Arial"/>
                <a:ea typeface="+mn-ea"/>
                <a:cs typeface="+mn-cs"/>
              </a:rPr>
              <a:t> avec la mesure de la taille</a:t>
            </a:r>
          </a:p>
          <a:p>
            <a:pPr marL="0" marR="0" lvl="0" indent="0" algn="l" defTabSz="609585" rtl="0" eaLnBrk="1" fontAlgn="auto" latinLnBrk="0" hangingPunct="1">
              <a:lnSpc>
                <a:spcPct val="100000"/>
              </a:lnSpc>
              <a:spcBef>
                <a:spcPts val="0"/>
              </a:spcBef>
              <a:spcAft>
                <a:spcPts val="0"/>
              </a:spcAft>
              <a:buClr>
                <a:srgbClr val="0072BC"/>
              </a:buClr>
              <a:buSzTx/>
              <a:buFont typeface="Arial"/>
              <a:buNone/>
              <a:tabLst/>
              <a:defRPr/>
            </a:pPr>
            <a:endParaRPr kumimoji="0" lang="fr-FR" sz="2200" b="1" i="0" u="none" strike="noStrike" kern="1200" cap="none" spc="0" normalizeH="0" baseline="0" noProof="0" dirty="0">
              <a:ln>
                <a:noFill/>
              </a:ln>
              <a:solidFill>
                <a:prstClr val="black"/>
              </a:solidFill>
              <a:effectLst/>
              <a:uLnTx/>
              <a:uFillTx/>
              <a:latin typeface="Arial"/>
              <a:ea typeface="+mn-ea"/>
              <a:cs typeface="+mn-cs"/>
            </a:endParaRPr>
          </a:p>
          <a:p>
            <a:pPr marL="457189" marR="0" lvl="0" indent="-457189" algn="l" defTabSz="609585" rtl="0" eaLnBrk="1" fontAlgn="auto" latinLnBrk="0" hangingPunct="1">
              <a:lnSpc>
                <a:spcPct val="100000"/>
              </a:lnSpc>
              <a:spcBef>
                <a:spcPts val="0"/>
              </a:spcBef>
              <a:spcAft>
                <a:spcPts val="0"/>
              </a:spcAft>
              <a:buClr>
                <a:srgbClr val="0072BC"/>
              </a:buClr>
              <a:buSzTx/>
              <a:buFont typeface="Arial" panose="020B0604020202020204" pitchFamily="34" charset="0"/>
              <a:buChar char="•"/>
              <a:tabLst/>
              <a:defRPr/>
            </a:pPr>
            <a:r>
              <a:rPr kumimoji="0" lang="fr-FR" sz="2200" b="0" i="0" u="none" strike="noStrike" kern="1200" cap="none" spc="0" normalizeH="0" baseline="0" noProof="0" dirty="0">
                <a:ln>
                  <a:noFill/>
                </a:ln>
                <a:solidFill>
                  <a:prstClr val="black"/>
                </a:solidFill>
                <a:effectLst/>
                <a:uLnTx/>
                <a:uFillTx/>
                <a:latin typeface="Arial"/>
                <a:ea typeface="+mn-ea"/>
                <a:cs typeface="+mn-cs"/>
              </a:rPr>
              <a:t>Vérifier la position de l’enfant </a:t>
            </a:r>
            <a:r>
              <a:rPr kumimoji="0" lang="fr-FR" sz="22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a:t>
            </a:r>
            <a:r>
              <a:rPr kumimoji="0" lang="fr-FR" sz="22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Répéter toute étape nécessaire</a:t>
            </a:r>
          </a:p>
          <a:p>
            <a:pPr marL="0" marR="0" lvl="0" indent="0" algn="l" defTabSz="609585" rtl="0" eaLnBrk="1" fontAlgn="auto" latinLnBrk="0" hangingPunct="1">
              <a:lnSpc>
                <a:spcPct val="100000"/>
              </a:lnSpc>
              <a:spcBef>
                <a:spcPts val="0"/>
              </a:spcBef>
              <a:spcAft>
                <a:spcPts val="0"/>
              </a:spcAft>
              <a:buClr>
                <a:srgbClr val="0072BC"/>
              </a:buClr>
              <a:buSzTx/>
              <a:buFont typeface="Arial"/>
              <a:buNone/>
              <a:tabLst/>
              <a:defRPr/>
            </a:pPr>
            <a:endParaRPr kumimoji="0" lang="fr-FR" sz="2200" b="1" i="0" u="none" strike="noStrike" kern="1200" cap="none" spc="0" normalizeH="0" baseline="0" noProof="0" dirty="0">
              <a:ln>
                <a:noFill/>
              </a:ln>
              <a:solidFill>
                <a:prstClr val="black"/>
              </a:solidFill>
              <a:effectLst/>
              <a:uLnTx/>
              <a:uFillTx/>
              <a:latin typeface="Arial"/>
              <a:ea typeface="+mn-ea"/>
              <a:cs typeface="+mn-cs"/>
            </a:endParaRPr>
          </a:p>
          <a:p>
            <a:pPr marL="457189" marR="0" lvl="0" indent="-457189" algn="l" defTabSz="609585" rtl="0" eaLnBrk="1" fontAlgn="auto" latinLnBrk="0" hangingPunct="1">
              <a:lnSpc>
                <a:spcPct val="100000"/>
              </a:lnSpc>
              <a:spcBef>
                <a:spcPts val="0"/>
              </a:spcBef>
              <a:spcAft>
                <a:spcPts val="0"/>
              </a:spcAft>
              <a:buClr>
                <a:srgbClr val="0072BC"/>
              </a:buClr>
              <a:buSzTx/>
              <a:buFont typeface="Arial" panose="020B0604020202020204" pitchFamily="34" charset="0"/>
              <a:buChar char="•"/>
              <a:tabLst/>
              <a:defRPr/>
            </a:pPr>
            <a:r>
              <a:rPr kumimoji="0" lang="fr-FR" sz="2200" b="0" i="0" u="none" strike="noStrike" kern="1200" cap="none" spc="0" normalizeH="0" baseline="0" noProof="0" dirty="0">
                <a:ln>
                  <a:noFill/>
                </a:ln>
                <a:solidFill>
                  <a:prstClr val="black"/>
                </a:solidFill>
                <a:effectLst/>
                <a:uLnTx/>
                <a:uFillTx/>
                <a:latin typeface="Arial"/>
                <a:ea typeface="+mn-ea"/>
                <a:cs typeface="+mn-cs"/>
              </a:rPr>
              <a:t>Enregistrer la taille </a:t>
            </a:r>
            <a:r>
              <a:rPr kumimoji="0" lang="fr-FR" sz="2200" b="1" i="0" u="sng" strike="noStrike" kern="1200" cap="none" spc="0" normalizeH="0" baseline="0" noProof="0" dirty="0">
                <a:ln>
                  <a:noFill/>
                </a:ln>
                <a:solidFill>
                  <a:prstClr val="black"/>
                </a:solidFill>
                <a:effectLst/>
                <a:uLnTx/>
                <a:uFillTx/>
                <a:latin typeface="Arial"/>
                <a:ea typeface="+mn-ea"/>
                <a:cs typeface="+mn-cs"/>
              </a:rPr>
              <a:t>en centimètres au millimètre près </a:t>
            </a:r>
            <a:r>
              <a:rPr kumimoji="0" lang="fr-FR" sz="2200" b="0" i="0" u="none" strike="noStrike" kern="1200" cap="none" spc="0" normalizeH="0" baseline="0" noProof="0" dirty="0">
                <a:ln>
                  <a:noFill/>
                </a:ln>
                <a:solidFill>
                  <a:prstClr val="black"/>
                </a:solidFill>
                <a:effectLst/>
                <a:uLnTx/>
                <a:uFillTx/>
                <a:latin typeface="Arial"/>
                <a:ea typeface="+mn-ea"/>
                <a:cs typeface="+mn-cs"/>
              </a:rPr>
              <a:t>(1 chiffre après la virgule)</a:t>
            </a:r>
            <a:endParaRPr kumimoji="0" lang="fr-FR" sz="2200" b="0" i="0" u="sng" strike="noStrike" kern="1200" cap="none" spc="0" normalizeH="0" baseline="0" noProof="0" dirty="0">
              <a:ln>
                <a:noFill/>
              </a:ln>
              <a:solidFill>
                <a:prstClr val="black"/>
              </a:solidFill>
              <a:effectLst/>
              <a:uLnTx/>
              <a:uFillTx/>
              <a:latin typeface="Arial"/>
              <a:ea typeface="+mn-ea"/>
              <a:cs typeface="+mn-cs"/>
            </a:endParaRPr>
          </a:p>
          <a:p>
            <a:pPr lvl="1">
              <a:lnSpc>
                <a:spcPct val="120000"/>
              </a:lnSpc>
              <a:spcBef>
                <a:spcPts val="0"/>
              </a:spcBef>
              <a:buFont typeface="Arial" panose="020B0604020202020204" pitchFamily="34" charset="0"/>
              <a:buChar char="•"/>
            </a:pPr>
            <a:endParaRPr lang="fr-FR" sz="2600" dirty="0"/>
          </a:p>
        </p:txBody>
      </p:sp>
      <p:pic>
        <p:nvPicPr>
          <p:cNvPr id="6" name="Image 6" descr="C:\Users\fanny\Pictures\Africa\Republique du Congo 2010\Test de standardisation\IMG_5314.jpg">
            <a:extLst>
              <a:ext uri="{FF2B5EF4-FFF2-40B4-BE49-F238E27FC236}">
                <a16:creationId xmlns:a16="http://schemas.microsoft.com/office/drawing/2014/main" id="{B35BC169-5C37-4928-AC4D-DE15CA545A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1966" t="21875" r="32845"/>
          <a:stretch>
            <a:fillRect/>
          </a:stretch>
        </p:blipFill>
        <p:spPr bwMode="auto">
          <a:xfrm>
            <a:off x="10131426" y="952375"/>
            <a:ext cx="1649668" cy="2749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7323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lstStyle/>
          <a:p>
            <a:r>
              <a:rPr lang="fr-FR" dirty="0"/>
              <a:t>Le Périmètre Brachial (PB)</a:t>
            </a:r>
          </a:p>
        </p:txBody>
      </p:sp>
    </p:spTree>
    <p:extLst>
      <p:ext uri="{BB962C8B-B14F-4D97-AF65-F5344CB8AC3E}">
        <p14:creationId xmlns:p14="http://schemas.microsoft.com/office/powerpoint/2010/main" val="34868795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Mesure du PB</a:t>
            </a:r>
          </a:p>
        </p:txBody>
      </p:sp>
      <p:sp>
        <p:nvSpPr>
          <p:cNvPr id="3" name="Espace réservé du contenu 2"/>
          <p:cNvSpPr>
            <a:spLocks noGrp="1"/>
          </p:cNvSpPr>
          <p:nvPr>
            <p:ph idx="1"/>
          </p:nvPr>
        </p:nvSpPr>
        <p:spPr>
          <a:xfrm>
            <a:off x="278712" y="1107064"/>
            <a:ext cx="9688418" cy="5189517"/>
          </a:xfrm>
        </p:spPr>
        <p:txBody>
          <a:bodyPr>
            <a:normAutofit/>
          </a:bodyPr>
          <a:lstStyle/>
          <a:p>
            <a:pPr marL="457189" marR="0" lvl="0" indent="-457189" algn="l" defTabSz="609585" rtl="0" eaLnBrk="1" fontAlgn="auto" latinLnBrk="0" hangingPunct="1">
              <a:lnSpc>
                <a:spcPct val="120000"/>
              </a:lnSpc>
              <a:spcBef>
                <a:spcPts val="0"/>
              </a:spcBef>
              <a:spcAft>
                <a:spcPts val="0"/>
              </a:spcAft>
              <a:buClr>
                <a:srgbClr val="0072BC"/>
              </a:buClr>
              <a:buSzTx/>
              <a:buFont typeface="Arial" panose="020B0604020202020204" pitchFamily="34" charset="0"/>
              <a:buChar char="•"/>
              <a:tabLst/>
              <a:defRPr/>
            </a:pPr>
            <a:r>
              <a:rPr kumimoji="0" lang="fr-FR" sz="26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Vérifier quotidiennement la qualité du ruban PB (plis, courbures)</a:t>
            </a:r>
          </a:p>
          <a:p>
            <a:pPr marL="0" marR="0" lvl="0" indent="0" algn="l" defTabSz="609585" rtl="0" eaLnBrk="1" fontAlgn="auto" latinLnBrk="0" hangingPunct="1">
              <a:lnSpc>
                <a:spcPct val="120000"/>
              </a:lnSpc>
              <a:spcBef>
                <a:spcPts val="0"/>
              </a:spcBef>
              <a:spcAft>
                <a:spcPts val="0"/>
              </a:spcAft>
              <a:buClr>
                <a:srgbClr val="0072BC"/>
              </a:buClr>
              <a:buSzTx/>
              <a:buFont typeface="Arial"/>
              <a:buNone/>
              <a:tabLst/>
              <a:defRPr/>
            </a:pPr>
            <a:r>
              <a:rPr kumimoji="0" lang="fr-FR" sz="26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 </a:t>
            </a:r>
            <a:r>
              <a:rPr kumimoji="0" lang="fr-FR" sz="26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ruban PB doit être changé tous les 2-3 jours</a:t>
            </a:r>
          </a:p>
          <a:p>
            <a:pPr marL="0" marR="0" lvl="0" indent="0" algn="l" defTabSz="609585" rtl="0" eaLnBrk="1" fontAlgn="auto" latinLnBrk="0" hangingPunct="1">
              <a:lnSpc>
                <a:spcPct val="120000"/>
              </a:lnSpc>
              <a:spcBef>
                <a:spcPts val="0"/>
              </a:spcBef>
              <a:spcAft>
                <a:spcPts val="0"/>
              </a:spcAft>
              <a:buClr>
                <a:srgbClr val="0072BC"/>
              </a:buClr>
              <a:buSzTx/>
              <a:buFont typeface="Arial"/>
              <a:buNone/>
              <a:tabLst/>
              <a:defRPr/>
            </a:pPr>
            <a:endParaRPr kumimoji="0" lang="fr-FR" sz="1100" b="0" i="0" u="none" strike="noStrike" kern="1200" cap="none" spc="0" normalizeH="0" baseline="0" noProof="0" dirty="0">
              <a:ln>
                <a:noFill/>
              </a:ln>
              <a:solidFill>
                <a:prstClr val="black"/>
              </a:solidFill>
              <a:effectLst/>
              <a:uLnTx/>
              <a:uFillTx/>
              <a:latin typeface="Arial"/>
              <a:ea typeface="+mn-ea"/>
              <a:cs typeface="+mn-cs"/>
            </a:endParaRPr>
          </a:p>
          <a:p>
            <a:pPr marL="457189" marR="0" lvl="0" indent="-457189" algn="l" defTabSz="609585" rtl="0" eaLnBrk="1" fontAlgn="auto" latinLnBrk="0" hangingPunct="1">
              <a:lnSpc>
                <a:spcPct val="120000"/>
              </a:lnSpc>
              <a:spcBef>
                <a:spcPts val="0"/>
              </a:spcBef>
              <a:spcAft>
                <a:spcPts val="0"/>
              </a:spcAft>
              <a:buClr>
                <a:srgbClr val="0072BC"/>
              </a:buClr>
              <a:buSzTx/>
              <a:buFont typeface="Arial" panose="020B0604020202020204" pitchFamily="34" charset="0"/>
              <a:buChar char="•"/>
              <a:tabLst/>
              <a:defRPr/>
            </a:pPr>
            <a:r>
              <a:rPr kumimoji="0" lang="fr-FR" sz="2600" b="0" i="0" u="none" strike="noStrike" kern="1200" cap="none" spc="0" normalizeH="0" baseline="0" noProof="0" dirty="0">
                <a:ln>
                  <a:noFill/>
                </a:ln>
                <a:solidFill>
                  <a:prstClr val="black"/>
                </a:solidFill>
                <a:effectLst/>
                <a:uLnTx/>
                <a:uFillTx/>
                <a:latin typeface="Arial"/>
                <a:ea typeface="+mn-ea"/>
                <a:cs typeface="+mn-cs"/>
              </a:rPr>
              <a:t>Toujours expliquer la procédure à la mère de l’enfant</a:t>
            </a:r>
          </a:p>
          <a:p>
            <a:pPr marL="457189" marR="0" lvl="0" indent="-457189" algn="l" defTabSz="609585" rtl="0" eaLnBrk="1" fontAlgn="auto" latinLnBrk="0" hangingPunct="1">
              <a:lnSpc>
                <a:spcPct val="120000"/>
              </a:lnSpc>
              <a:spcBef>
                <a:spcPts val="0"/>
              </a:spcBef>
              <a:spcAft>
                <a:spcPts val="0"/>
              </a:spcAft>
              <a:buClr>
                <a:srgbClr val="0072BC"/>
              </a:buClr>
              <a:buSzTx/>
              <a:buFont typeface="Arial" panose="020B0604020202020204" pitchFamily="34" charset="0"/>
              <a:buChar char="•"/>
              <a:tabLst/>
              <a:defRPr/>
            </a:pPr>
            <a:endParaRPr kumimoji="0" lang="fr-FR" sz="1100" b="1" i="0" u="none" strike="noStrike" kern="1200" cap="none" spc="0" normalizeH="0" baseline="0" noProof="0" dirty="0">
              <a:ln>
                <a:noFill/>
              </a:ln>
              <a:solidFill>
                <a:prstClr val="black"/>
              </a:solidFill>
              <a:effectLst/>
              <a:uLnTx/>
              <a:uFillTx/>
              <a:latin typeface="Arial"/>
              <a:ea typeface="+mn-ea"/>
              <a:cs typeface="+mn-cs"/>
            </a:endParaRPr>
          </a:p>
          <a:p>
            <a:pPr marL="457189" marR="0" lvl="0" indent="-457189" algn="l" defTabSz="609585" rtl="0" eaLnBrk="1" fontAlgn="auto" latinLnBrk="0" hangingPunct="1">
              <a:lnSpc>
                <a:spcPct val="120000"/>
              </a:lnSpc>
              <a:spcBef>
                <a:spcPts val="0"/>
              </a:spcBef>
              <a:spcAft>
                <a:spcPts val="0"/>
              </a:spcAft>
              <a:buClr>
                <a:srgbClr val="0072BC"/>
              </a:buClr>
              <a:buSzTx/>
              <a:buFont typeface="Arial" panose="020B0604020202020204" pitchFamily="34" charset="0"/>
              <a:buChar char="•"/>
              <a:tabLst/>
              <a:defRPr/>
            </a:pPr>
            <a:r>
              <a:rPr kumimoji="0" lang="fr-FR" sz="2600" b="0" i="0" u="none" strike="noStrike" kern="1200" cap="none" spc="0" normalizeH="0" baseline="0" noProof="0" dirty="0">
                <a:ln>
                  <a:noFill/>
                </a:ln>
                <a:solidFill>
                  <a:prstClr val="black"/>
                </a:solidFill>
                <a:effectLst/>
                <a:uLnTx/>
                <a:uFillTx/>
                <a:latin typeface="Arial"/>
                <a:ea typeface="+mn-ea"/>
                <a:cs typeface="+mn-cs"/>
              </a:rPr>
              <a:t>Mesure la quantité de tissu mou dans le bras, reflète la densité musculaire</a:t>
            </a:r>
          </a:p>
          <a:p>
            <a:pPr marL="457189" marR="0" lvl="0" indent="-457189" algn="l" defTabSz="609585" rtl="0" eaLnBrk="1" fontAlgn="auto" latinLnBrk="0" hangingPunct="1">
              <a:lnSpc>
                <a:spcPct val="120000"/>
              </a:lnSpc>
              <a:spcBef>
                <a:spcPts val="0"/>
              </a:spcBef>
              <a:spcAft>
                <a:spcPts val="0"/>
              </a:spcAft>
              <a:buClr>
                <a:srgbClr val="0072BC"/>
              </a:buClr>
              <a:buSzTx/>
              <a:buFont typeface="Arial" panose="020B0604020202020204" pitchFamily="34" charset="0"/>
              <a:buChar char="•"/>
              <a:tabLst/>
              <a:defRPr/>
            </a:pPr>
            <a:endParaRPr kumimoji="0" lang="fr-FR" sz="1100" b="0" i="0" u="none" strike="noStrike" kern="1200" cap="none" spc="0" normalizeH="0" baseline="0" noProof="0" dirty="0">
              <a:ln>
                <a:noFill/>
              </a:ln>
              <a:solidFill>
                <a:prstClr val="black"/>
              </a:solidFill>
              <a:effectLst/>
              <a:uLnTx/>
              <a:uFillTx/>
              <a:latin typeface="Arial"/>
              <a:ea typeface="+mn-ea"/>
              <a:cs typeface="+mn-cs"/>
            </a:endParaRPr>
          </a:p>
          <a:p>
            <a:pPr marL="457189" marR="0" lvl="0" indent="-457189" algn="l" defTabSz="609585" rtl="0" eaLnBrk="1" fontAlgn="auto" latinLnBrk="0" hangingPunct="1">
              <a:lnSpc>
                <a:spcPct val="120000"/>
              </a:lnSpc>
              <a:spcBef>
                <a:spcPts val="0"/>
              </a:spcBef>
              <a:spcAft>
                <a:spcPts val="0"/>
              </a:spcAft>
              <a:buClr>
                <a:srgbClr val="0072BC"/>
              </a:buClr>
              <a:buSzTx/>
              <a:buFont typeface="Arial" panose="020B0604020202020204" pitchFamily="34" charset="0"/>
              <a:buChar char="•"/>
              <a:tabLst/>
              <a:defRPr/>
            </a:pPr>
            <a:r>
              <a:rPr kumimoji="0" lang="fr-FR" sz="2600" b="0" i="0" u="none" strike="noStrike" kern="1200" cap="none" spc="0" normalizeH="0" baseline="0" noProof="0" dirty="0">
                <a:ln>
                  <a:noFill/>
                </a:ln>
                <a:solidFill>
                  <a:prstClr val="black"/>
                </a:solidFill>
                <a:effectLst/>
                <a:uLnTx/>
                <a:uFillTx/>
                <a:latin typeface="Arial"/>
                <a:ea typeface="+mn-ea"/>
                <a:cs typeface="+mn-cs"/>
              </a:rPr>
              <a:t>Mesure prise sur le </a:t>
            </a:r>
            <a:r>
              <a:rPr kumimoji="0" lang="fr-FR" sz="2600" b="1" i="0" u="sng" strike="noStrike" kern="1200" cap="none" spc="0" normalizeH="0" baseline="0" noProof="0" dirty="0">
                <a:ln>
                  <a:noFill/>
                </a:ln>
                <a:solidFill>
                  <a:prstClr val="black"/>
                </a:solidFill>
                <a:effectLst/>
                <a:uLnTx/>
                <a:uFillTx/>
                <a:latin typeface="Arial"/>
                <a:ea typeface="+mn-ea"/>
                <a:cs typeface="+mn-cs"/>
              </a:rPr>
              <a:t>bras gauche</a:t>
            </a:r>
          </a:p>
          <a:p>
            <a:pPr marL="0" marR="0" lvl="0" indent="0" algn="l" defTabSz="609585" rtl="0" eaLnBrk="1" fontAlgn="auto" latinLnBrk="0" hangingPunct="1">
              <a:lnSpc>
                <a:spcPct val="120000"/>
              </a:lnSpc>
              <a:spcBef>
                <a:spcPts val="0"/>
              </a:spcBef>
              <a:spcAft>
                <a:spcPts val="0"/>
              </a:spcAft>
              <a:buClr>
                <a:srgbClr val="0072BC"/>
              </a:buClr>
              <a:buSzTx/>
              <a:buFont typeface="Arial"/>
              <a:buNone/>
              <a:tabLst/>
              <a:defRPr/>
            </a:pPr>
            <a:endParaRPr kumimoji="0" lang="fr-FR" sz="1100" b="1" i="0" u="none" strike="noStrike" kern="1200" cap="none" spc="0" normalizeH="0" baseline="0" noProof="0" dirty="0">
              <a:ln>
                <a:noFill/>
              </a:ln>
              <a:solidFill>
                <a:prstClr val="black"/>
              </a:solidFill>
              <a:effectLst/>
              <a:uLnTx/>
              <a:uFillTx/>
              <a:latin typeface="Arial"/>
              <a:ea typeface="+mn-ea"/>
              <a:cs typeface="+mn-cs"/>
            </a:endParaRPr>
          </a:p>
          <a:p>
            <a:pPr marL="457189" marR="0" lvl="0" indent="-457189" algn="l" defTabSz="609585" rtl="0" eaLnBrk="1" fontAlgn="auto" latinLnBrk="0" hangingPunct="1">
              <a:lnSpc>
                <a:spcPct val="120000"/>
              </a:lnSpc>
              <a:spcBef>
                <a:spcPts val="0"/>
              </a:spcBef>
              <a:spcAft>
                <a:spcPts val="0"/>
              </a:spcAft>
              <a:buClr>
                <a:srgbClr val="0072BC"/>
              </a:buClr>
              <a:buSzTx/>
              <a:buFont typeface="Arial" panose="020B0604020202020204" pitchFamily="34" charset="0"/>
              <a:buChar char="•"/>
              <a:tabLst/>
              <a:defRPr/>
            </a:pPr>
            <a:r>
              <a:rPr kumimoji="0" lang="fr-FR" sz="2600" b="0" i="0" u="none" strike="noStrike" kern="1200" cap="none" spc="0" normalizeH="0" baseline="0" noProof="0" dirty="0">
                <a:ln>
                  <a:noFill/>
                </a:ln>
                <a:solidFill>
                  <a:prstClr val="black"/>
                </a:solidFill>
                <a:effectLst/>
                <a:uLnTx/>
                <a:uFillTx/>
                <a:latin typeface="Arial"/>
                <a:ea typeface="+mn-ea"/>
                <a:cs typeface="+mn-cs"/>
              </a:rPr>
              <a:t>Le PB est mesuré </a:t>
            </a:r>
            <a:r>
              <a:rPr kumimoji="0" lang="fr-FR" sz="2600" b="1" i="0" u="sng" strike="noStrike" kern="1200" cap="none" spc="0" normalizeH="0" baseline="0" noProof="0" dirty="0">
                <a:ln>
                  <a:noFill/>
                </a:ln>
                <a:solidFill>
                  <a:prstClr val="black"/>
                </a:solidFill>
                <a:effectLst/>
                <a:uLnTx/>
                <a:uFillTx/>
                <a:latin typeface="Arial"/>
                <a:ea typeface="+mn-ea"/>
                <a:cs typeface="+mn-cs"/>
              </a:rPr>
              <a:t>en millimètre</a:t>
            </a:r>
            <a:endParaRPr kumimoji="0" lang="fr-FR" sz="7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endParaRPr>
          </a:p>
        </p:txBody>
      </p:sp>
    </p:spTree>
    <p:extLst>
      <p:ext uri="{BB962C8B-B14F-4D97-AF65-F5344CB8AC3E}">
        <p14:creationId xmlns:p14="http://schemas.microsoft.com/office/powerpoint/2010/main" val="15702974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Ruban PB</a:t>
            </a:r>
          </a:p>
        </p:txBody>
      </p:sp>
      <p:cxnSp>
        <p:nvCxnSpPr>
          <p:cNvPr id="6" name="Straight Arrow Connector 7">
            <a:extLst>
              <a:ext uri="{FF2B5EF4-FFF2-40B4-BE49-F238E27FC236}">
                <a16:creationId xmlns:a16="http://schemas.microsoft.com/office/drawing/2014/main" id="{67EF3273-924B-4086-B4F5-5F3A16F41A70}"/>
              </a:ext>
            </a:extLst>
          </p:cNvPr>
          <p:cNvCxnSpPr/>
          <p:nvPr/>
        </p:nvCxnSpPr>
        <p:spPr>
          <a:xfrm flipV="1">
            <a:off x="2798783" y="3357765"/>
            <a:ext cx="0" cy="673100"/>
          </a:xfrm>
          <a:prstGeom prst="straightConnector1">
            <a:avLst/>
          </a:prstGeom>
          <a:ln w="57150">
            <a:solidFill>
              <a:srgbClr val="FF0000"/>
            </a:solidFill>
            <a:tailEnd type="stealth" w="med" len="lg"/>
          </a:ln>
        </p:spPr>
        <p:style>
          <a:lnRef idx="1">
            <a:schemeClr val="accent1"/>
          </a:lnRef>
          <a:fillRef idx="0">
            <a:schemeClr val="accent1"/>
          </a:fillRef>
          <a:effectRef idx="0">
            <a:schemeClr val="accent1"/>
          </a:effectRef>
          <a:fontRef idx="minor">
            <a:schemeClr val="tx1"/>
          </a:fontRef>
        </p:style>
      </p:cxnSp>
      <p:pic>
        <p:nvPicPr>
          <p:cNvPr id="7" name="Picture 8">
            <a:extLst>
              <a:ext uri="{FF2B5EF4-FFF2-40B4-BE49-F238E27FC236}">
                <a16:creationId xmlns:a16="http://schemas.microsoft.com/office/drawing/2014/main" id="{3EF41FB4-D91B-4459-8680-3EED1E8B869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98835" y="1799505"/>
            <a:ext cx="9144001"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5">
            <a:extLst>
              <a:ext uri="{FF2B5EF4-FFF2-40B4-BE49-F238E27FC236}">
                <a16:creationId xmlns:a16="http://schemas.microsoft.com/office/drawing/2014/main" id="{5BE182CC-0495-4E57-A119-210024B4CCF2}"/>
              </a:ext>
            </a:extLst>
          </p:cNvPr>
          <p:cNvSpPr txBox="1">
            <a:spLocks noChangeArrowheads="1"/>
          </p:cNvSpPr>
          <p:nvPr/>
        </p:nvSpPr>
        <p:spPr bwMode="auto">
          <a:xfrm>
            <a:off x="6870246" y="3310374"/>
            <a:ext cx="396081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rebuchet MS" panose="020B0603020202020204" pitchFamily="34" charset="0"/>
                <a:ea typeface="MS PGothic" panose="020B0600070205080204" pitchFamily="34" charset="-128"/>
              </a:defRPr>
            </a:lvl1pPr>
            <a:lvl2pPr marL="742950" indent="-285750">
              <a:defRPr sz="2400">
                <a:solidFill>
                  <a:schemeClr val="tx1"/>
                </a:solidFill>
                <a:latin typeface="Trebuchet MS" panose="020B0603020202020204" pitchFamily="34" charset="0"/>
                <a:ea typeface="MS PGothic" panose="020B0600070205080204" pitchFamily="34" charset="-128"/>
              </a:defRPr>
            </a:lvl2pPr>
            <a:lvl3pPr marL="1143000" indent="-228600">
              <a:defRPr sz="2400">
                <a:solidFill>
                  <a:schemeClr val="tx1"/>
                </a:solidFill>
                <a:latin typeface="Trebuchet MS" panose="020B0603020202020204" pitchFamily="34" charset="0"/>
                <a:ea typeface="MS PGothic" panose="020B0600070205080204" pitchFamily="34" charset="-128"/>
              </a:defRPr>
            </a:lvl3pPr>
            <a:lvl4pPr marL="1600200" indent="-228600">
              <a:defRPr sz="2400">
                <a:solidFill>
                  <a:schemeClr val="tx1"/>
                </a:solidFill>
                <a:latin typeface="Trebuchet MS" panose="020B0603020202020204" pitchFamily="34" charset="0"/>
                <a:ea typeface="MS PGothic" panose="020B0600070205080204" pitchFamily="34" charset="-128"/>
              </a:defRPr>
            </a:lvl4pPr>
            <a:lvl5pPr marL="2057400" indent="-228600">
              <a:defRPr sz="2400">
                <a:solidFill>
                  <a:schemeClr val="tx1"/>
                </a:solidFill>
                <a:latin typeface="Trebuchet MS" panose="020B0603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9pPr>
          </a:lstStyle>
          <a:p>
            <a:pPr eaLnBrk="0" fontAlgn="base" hangingPunct="0">
              <a:spcBef>
                <a:spcPct val="0"/>
              </a:spcBef>
              <a:spcAft>
                <a:spcPct val="0"/>
              </a:spcAft>
            </a:pPr>
            <a:r>
              <a:rPr lang="fr-FR" altLang="fr-FR" dirty="0">
                <a:solidFill>
                  <a:prstClr val="black"/>
                </a:solidFill>
                <a:latin typeface="Segoe UI" panose="020B0502040204020203" pitchFamily="34" charset="0"/>
                <a:cs typeface="Segoe UI" panose="020B0502040204020203" pitchFamily="34" charset="0"/>
              </a:rPr>
              <a:t>Faire passer l’extrémité du ruban à travers le petit trou. Lire la mesure dans le grand trou (fenêtre)</a:t>
            </a:r>
          </a:p>
        </p:txBody>
      </p:sp>
      <p:sp>
        <p:nvSpPr>
          <p:cNvPr id="9" name="TextBox 4">
            <a:extLst>
              <a:ext uri="{FF2B5EF4-FFF2-40B4-BE49-F238E27FC236}">
                <a16:creationId xmlns:a16="http://schemas.microsoft.com/office/drawing/2014/main" id="{BEA4017F-639F-4FC6-B04E-03715021620C}"/>
              </a:ext>
            </a:extLst>
          </p:cNvPr>
          <p:cNvSpPr txBox="1">
            <a:spLocks noChangeArrowheads="1"/>
          </p:cNvSpPr>
          <p:nvPr/>
        </p:nvSpPr>
        <p:spPr bwMode="auto">
          <a:xfrm>
            <a:off x="2019833" y="4085763"/>
            <a:ext cx="15578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rebuchet MS" panose="020B0603020202020204" pitchFamily="34" charset="0"/>
                <a:ea typeface="MS PGothic" panose="020B0600070205080204" pitchFamily="34" charset="-128"/>
              </a:defRPr>
            </a:lvl1pPr>
            <a:lvl2pPr marL="742950" indent="-285750">
              <a:defRPr sz="2400">
                <a:solidFill>
                  <a:schemeClr val="tx1"/>
                </a:solidFill>
                <a:latin typeface="Trebuchet MS" panose="020B0603020202020204" pitchFamily="34" charset="0"/>
                <a:ea typeface="MS PGothic" panose="020B0600070205080204" pitchFamily="34" charset="-128"/>
              </a:defRPr>
            </a:lvl2pPr>
            <a:lvl3pPr marL="1143000" indent="-228600">
              <a:defRPr sz="2400">
                <a:solidFill>
                  <a:schemeClr val="tx1"/>
                </a:solidFill>
                <a:latin typeface="Trebuchet MS" panose="020B0603020202020204" pitchFamily="34" charset="0"/>
                <a:ea typeface="MS PGothic" panose="020B0600070205080204" pitchFamily="34" charset="-128"/>
              </a:defRPr>
            </a:lvl3pPr>
            <a:lvl4pPr marL="1600200" indent="-228600">
              <a:defRPr sz="2400">
                <a:solidFill>
                  <a:schemeClr val="tx1"/>
                </a:solidFill>
                <a:latin typeface="Trebuchet MS" panose="020B0603020202020204" pitchFamily="34" charset="0"/>
                <a:ea typeface="MS PGothic" panose="020B0600070205080204" pitchFamily="34" charset="-128"/>
              </a:defRPr>
            </a:lvl4pPr>
            <a:lvl5pPr marL="2057400" indent="-228600">
              <a:defRPr sz="2400">
                <a:solidFill>
                  <a:schemeClr val="tx1"/>
                </a:solidFill>
                <a:latin typeface="Trebuchet MS" panose="020B0603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9pPr>
          </a:lstStyle>
          <a:p>
            <a:pPr algn="ctr" eaLnBrk="0" fontAlgn="base" hangingPunct="0">
              <a:spcBef>
                <a:spcPct val="0"/>
              </a:spcBef>
              <a:spcAft>
                <a:spcPct val="0"/>
              </a:spcAft>
            </a:pPr>
            <a:r>
              <a:rPr lang="fr-FR" altLang="fr-FR" dirty="0">
                <a:solidFill>
                  <a:prstClr val="black"/>
                </a:solidFill>
                <a:latin typeface="Segoe UI" panose="020B0502040204020203" pitchFamily="34" charset="0"/>
                <a:cs typeface="Segoe UI" panose="020B0502040204020203" pitchFamily="34" charset="0"/>
              </a:rPr>
              <a:t>Lire la mesure du PB ici</a:t>
            </a:r>
          </a:p>
        </p:txBody>
      </p:sp>
      <p:cxnSp>
        <p:nvCxnSpPr>
          <p:cNvPr id="10" name="Straight Arrow Connector 6">
            <a:extLst>
              <a:ext uri="{FF2B5EF4-FFF2-40B4-BE49-F238E27FC236}">
                <a16:creationId xmlns:a16="http://schemas.microsoft.com/office/drawing/2014/main" id="{27A16EE1-B3A1-4B65-9A37-722022479A81}"/>
              </a:ext>
            </a:extLst>
          </p:cNvPr>
          <p:cNvCxnSpPr/>
          <p:nvPr/>
        </p:nvCxnSpPr>
        <p:spPr>
          <a:xfrm flipH="1" flipV="1">
            <a:off x="3650926" y="2760213"/>
            <a:ext cx="258060" cy="585787"/>
          </a:xfrm>
          <a:prstGeom prst="straightConnector1">
            <a:avLst/>
          </a:prstGeom>
          <a:ln w="57150">
            <a:solidFill>
              <a:schemeClr val="accent1"/>
            </a:solidFill>
            <a:tailEnd type="stealth" w="med" len="lg"/>
          </a:ln>
        </p:spPr>
        <p:style>
          <a:lnRef idx="1">
            <a:schemeClr val="accent1"/>
          </a:lnRef>
          <a:fillRef idx="0">
            <a:schemeClr val="accent1"/>
          </a:fillRef>
          <a:effectRef idx="0">
            <a:schemeClr val="accent1"/>
          </a:effectRef>
          <a:fontRef idx="minor">
            <a:schemeClr val="tx1"/>
          </a:fontRef>
        </p:style>
      </p:cxnSp>
      <p:sp>
        <p:nvSpPr>
          <p:cNvPr id="11" name="TextBox 4">
            <a:extLst>
              <a:ext uri="{FF2B5EF4-FFF2-40B4-BE49-F238E27FC236}">
                <a16:creationId xmlns:a16="http://schemas.microsoft.com/office/drawing/2014/main" id="{C714B828-8E2E-4900-828F-E3C4A2C3EF42}"/>
              </a:ext>
            </a:extLst>
          </p:cNvPr>
          <p:cNvSpPr txBox="1">
            <a:spLocks noChangeArrowheads="1"/>
          </p:cNvSpPr>
          <p:nvPr/>
        </p:nvSpPr>
        <p:spPr bwMode="auto">
          <a:xfrm>
            <a:off x="3759219" y="3357765"/>
            <a:ext cx="177312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rebuchet MS" panose="020B0603020202020204" pitchFamily="34" charset="0"/>
                <a:ea typeface="MS PGothic" panose="020B0600070205080204" pitchFamily="34" charset="-128"/>
              </a:defRPr>
            </a:lvl1pPr>
            <a:lvl2pPr marL="742950" indent="-285750">
              <a:defRPr sz="2400">
                <a:solidFill>
                  <a:schemeClr val="tx1"/>
                </a:solidFill>
                <a:latin typeface="Trebuchet MS" panose="020B0603020202020204" pitchFamily="34" charset="0"/>
                <a:ea typeface="MS PGothic" panose="020B0600070205080204" pitchFamily="34" charset="-128"/>
              </a:defRPr>
            </a:lvl2pPr>
            <a:lvl3pPr marL="1143000" indent="-228600">
              <a:defRPr sz="2400">
                <a:solidFill>
                  <a:schemeClr val="tx1"/>
                </a:solidFill>
                <a:latin typeface="Trebuchet MS" panose="020B0603020202020204" pitchFamily="34" charset="0"/>
                <a:ea typeface="MS PGothic" panose="020B0600070205080204" pitchFamily="34" charset="-128"/>
              </a:defRPr>
            </a:lvl3pPr>
            <a:lvl4pPr marL="1600200" indent="-228600">
              <a:defRPr sz="2400">
                <a:solidFill>
                  <a:schemeClr val="tx1"/>
                </a:solidFill>
                <a:latin typeface="Trebuchet MS" panose="020B0603020202020204" pitchFamily="34" charset="0"/>
                <a:ea typeface="MS PGothic" panose="020B0600070205080204" pitchFamily="34" charset="-128"/>
              </a:defRPr>
            </a:lvl4pPr>
            <a:lvl5pPr marL="2057400" indent="-228600">
              <a:defRPr sz="2400">
                <a:solidFill>
                  <a:schemeClr val="tx1"/>
                </a:solidFill>
                <a:latin typeface="Trebuchet MS" panose="020B0603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9pPr>
          </a:lstStyle>
          <a:p>
            <a:pPr algn="ctr" eaLnBrk="0" fontAlgn="base" hangingPunct="0">
              <a:spcBef>
                <a:spcPct val="0"/>
              </a:spcBef>
              <a:spcAft>
                <a:spcPct val="0"/>
              </a:spcAft>
            </a:pPr>
            <a:r>
              <a:rPr lang="fr-FR" altLang="fr-FR" dirty="0">
                <a:solidFill>
                  <a:prstClr val="black"/>
                </a:solidFill>
                <a:latin typeface="Segoe UI" panose="020B0502040204020203" pitchFamily="34" charset="0"/>
                <a:cs typeface="Segoe UI" panose="020B0502040204020203" pitchFamily="34" charset="0"/>
              </a:rPr>
              <a:t>Faire passer l’extrémité du ruban PB ici</a:t>
            </a:r>
          </a:p>
        </p:txBody>
      </p:sp>
      <p:cxnSp>
        <p:nvCxnSpPr>
          <p:cNvPr id="12" name="Straight Arrow Connector 10">
            <a:extLst>
              <a:ext uri="{FF2B5EF4-FFF2-40B4-BE49-F238E27FC236}">
                <a16:creationId xmlns:a16="http://schemas.microsoft.com/office/drawing/2014/main" id="{0F4F8D43-1C9C-4E96-9C0D-79885D980792}"/>
              </a:ext>
            </a:extLst>
          </p:cNvPr>
          <p:cNvCxnSpPr/>
          <p:nvPr/>
        </p:nvCxnSpPr>
        <p:spPr>
          <a:xfrm flipH="1">
            <a:off x="2832348" y="1729890"/>
            <a:ext cx="1744950" cy="712559"/>
          </a:xfrm>
          <a:prstGeom prst="straightConnector1">
            <a:avLst/>
          </a:prstGeom>
          <a:ln w="57150">
            <a:solidFill>
              <a:srgbClr val="00B050"/>
            </a:solidFill>
            <a:tailEnd type="stealth" w="med" len="lg"/>
          </a:ln>
        </p:spPr>
        <p:style>
          <a:lnRef idx="1">
            <a:schemeClr val="accent1"/>
          </a:lnRef>
          <a:fillRef idx="0">
            <a:schemeClr val="accent1"/>
          </a:fillRef>
          <a:effectRef idx="0">
            <a:schemeClr val="accent1"/>
          </a:effectRef>
          <a:fontRef idx="minor">
            <a:schemeClr val="tx1"/>
          </a:fontRef>
        </p:style>
      </p:cxnSp>
      <p:sp>
        <p:nvSpPr>
          <p:cNvPr id="13" name="TextBox 4">
            <a:extLst>
              <a:ext uri="{FF2B5EF4-FFF2-40B4-BE49-F238E27FC236}">
                <a16:creationId xmlns:a16="http://schemas.microsoft.com/office/drawing/2014/main" id="{4840B021-B8C4-49EC-8B80-1FC3C7BE4991}"/>
              </a:ext>
            </a:extLst>
          </p:cNvPr>
          <p:cNvSpPr txBox="1">
            <a:spLocks noChangeArrowheads="1"/>
          </p:cNvSpPr>
          <p:nvPr/>
        </p:nvSpPr>
        <p:spPr bwMode="auto">
          <a:xfrm>
            <a:off x="4559799" y="1340873"/>
            <a:ext cx="29020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rebuchet MS" panose="020B0603020202020204" pitchFamily="34" charset="0"/>
                <a:ea typeface="MS PGothic" panose="020B0600070205080204" pitchFamily="34" charset="-128"/>
              </a:defRPr>
            </a:lvl1pPr>
            <a:lvl2pPr marL="742950" indent="-285750">
              <a:defRPr sz="2400">
                <a:solidFill>
                  <a:schemeClr val="tx1"/>
                </a:solidFill>
                <a:latin typeface="Trebuchet MS" panose="020B0603020202020204" pitchFamily="34" charset="0"/>
                <a:ea typeface="MS PGothic" panose="020B0600070205080204" pitchFamily="34" charset="-128"/>
              </a:defRPr>
            </a:lvl2pPr>
            <a:lvl3pPr marL="1143000" indent="-228600">
              <a:defRPr sz="2400">
                <a:solidFill>
                  <a:schemeClr val="tx1"/>
                </a:solidFill>
                <a:latin typeface="Trebuchet MS" panose="020B0603020202020204" pitchFamily="34" charset="0"/>
                <a:ea typeface="MS PGothic" panose="020B0600070205080204" pitchFamily="34" charset="-128"/>
              </a:defRPr>
            </a:lvl3pPr>
            <a:lvl4pPr marL="1600200" indent="-228600">
              <a:defRPr sz="2400">
                <a:solidFill>
                  <a:schemeClr val="tx1"/>
                </a:solidFill>
                <a:latin typeface="Trebuchet MS" panose="020B0603020202020204" pitchFamily="34" charset="0"/>
                <a:ea typeface="MS PGothic" panose="020B0600070205080204" pitchFamily="34" charset="-128"/>
              </a:defRPr>
            </a:lvl4pPr>
            <a:lvl5pPr marL="2057400" indent="-228600">
              <a:defRPr sz="2400">
                <a:solidFill>
                  <a:schemeClr val="tx1"/>
                </a:solidFill>
                <a:latin typeface="Trebuchet MS" panose="020B0603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rebuchet MS" panose="020B0603020202020204" pitchFamily="34" charset="0"/>
                <a:ea typeface="MS PGothic" panose="020B0600070205080204" pitchFamily="34" charset="-128"/>
              </a:defRPr>
            </a:lvl9pPr>
          </a:lstStyle>
          <a:p>
            <a:pPr algn="ctr" eaLnBrk="0" fontAlgn="base" hangingPunct="0">
              <a:spcBef>
                <a:spcPct val="0"/>
              </a:spcBef>
              <a:spcAft>
                <a:spcPct val="0"/>
              </a:spcAft>
            </a:pPr>
            <a:r>
              <a:rPr lang="fr-FR" altLang="fr-FR" dirty="0">
                <a:solidFill>
                  <a:prstClr val="black"/>
                </a:solidFill>
                <a:latin typeface="Segoe UI" panose="020B0502040204020203" pitchFamily="34" charset="0"/>
                <a:cs typeface="Segoe UI" panose="020B0502040204020203" pitchFamily="34" charset="0"/>
              </a:rPr>
              <a:t>Mettre la pointe de l’épaule ici</a:t>
            </a:r>
          </a:p>
        </p:txBody>
      </p:sp>
    </p:spTree>
    <p:extLst>
      <p:ext uri="{BB962C8B-B14F-4D97-AF65-F5344CB8AC3E}">
        <p14:creationId xmlns:p14="http://schemas.microsoft.com/office/powerpoint/2010/main" val="25410265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Mesure du PB (1/3)</a:t>
            </a:r>
          </a:p>
        </p:txBody>
      </p:sp>
      <p:pic>
        <p:nvPicPr>
          <p:cNvPr id="3" name="Picture 9" descr="scan 003">
            <a:extLst>
              <a:ext uri="{FF2B5EF4-FFF2-40B4-BE49-F238E27FC236}">
                <a16:creationId xmlns:a16="http://schemas.microsoft.com/office/drawing/2014/main" id="{3C9C17B1-8C8D-4469-8033-5ADC7D9CF1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5513" y="336696"/>
            <a:ext cx="3787775"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IMG_3000">
            <a:extLst>
              <a:ext uri="{FF2B5EF4-FFF2-40B4-BE49-F238E27FC236}">
                <a16:creationId xmlns:a16="http://schemas.microsoft.com/office/drawing/2014/main" id="{B7604CDD-F794-42F3-9837-A6BF47264D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620" y="1576846"/>
            <a:ext cx="2036763" cy="271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IMG_3001">
            <a:extLst>
              <a:ext uri="{FF2B5EF4-FFF2-40B4-BE49-F238E27FC236}">
                <a16:creationId xmlns:a16="http://schemas.microsoft.com/office/drawing/2014/main" id="{FB909393-FE43-49E7-9C1C-F1B04A2FE2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47821" y="3087833"/>
            <a:ext cx="2112963" cy="281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8" descr="IMG_3002">
            <a:extLst>
              <a:ext uri="{FF2B5EF4-FFF2-40B4-BE49-F238E27FC236}">
                <a16:creationId xmlns:a16="http://schemas.microsoft.com/office/drawing/2014/main" id="{027018F2-AB53-493F-8349-69BD52C24E99}"/>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4872" r="11324"/>
          <a:stretch/>
        </p:blipFill>
        <p:spPr bwMode="auto">
          <a:xfrm>
            <a:off x="4694230" y="1576846"/>
            <a:ext cx="1543988" cy="278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9" descr="IMG_3003">
            <a:extLst>
              <a:ext uri="{FF2B5EF4-FFF2-40B4-BE49-F238E27FC236}">
                <a16:creationId xmlns:a16="http://schemas.microsoft.com/office/drawing/2014/main" id="{11C493D4-C9E4-4AC6-864C-4F63C6DA3C3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7244" r="14298"/>
          <a:stretch/>
        </p:blipFill>
        <p:spPr bwMode="auto">
          <a:xfrm>
            <a:off x="6371665" y="2716099"/>
            <a:ext cx="1693888"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69005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6972" y="1384149"/>
            <a:ext cx="11158055" cy="5039727"/>
          </a:xfrm>
        </p:spPr>
        <p:txBody>
          <a:bodyPr rtlCol="0">
            <a:normAutofit/>
          </a:bodyPr>
          <a:lstStyle/>
          <a:p>
            <a:pPr marL="514350" indent="-514350">
              <a:lnSpc>
                <a:spcPct val="134000"/>
              </a:lnSpc>
              <a:spcBef>
                <a:spcPts val="0"/>
              </a:spcBef>
              <a:spcAft>
                <a:spcPts val="0"/>
              </a:spcAft>
              <a:buFont typeface="+mj-lt"/>
              <a:buAutoNum type="arabicPeriod"/>
              <a:defRPr/>
            </a:pPr>
            <a:r>
              <a:rPr lang="fr-FR" sz="2400" b="1" dirty="0"/>
              <a:t>Expliquer la procédure</a:t>
            </a:r>
            <a:r>
              <a:rPr lang="fr-FR" sz="2400" dirty="0"/>
              <a:t> à la mère ou à la personne responsable de l’enfant.</a:t>
            </a:r>
          </a:p>
          <a:p>
            <a:pPr marL="514350" indent="-514350">
              <a:lnSpc>
                <a:spcPct val="134000"/>
              </a:lnSpc>
              <a:spcBef>
                <a:spcPts val="0"/>
              </a:spcBef>
              <a:spcAft>
                <a:spcPts val="0"/>
              </a:spcAft>
              <a:buFont typeface="+mj-lt"/>
              <a:buAutoNum type="arabicPeriod"/>
              <a:defRPr/>
            </a:pPr>
            <a:r>
              <a:rPr lang="fr-FR" sz="2400" dirty="0"/>
              <a:t>Si possible, l’enfant doit se tenir debout, de profil par rapport au </a:t>
            </a:r>
            <a:r>
              <a:rPr lang="fr-FR" sz="2400" b="1" dirty="0"/>
              <a:t>Mesureur</a:t>
            </a:r>
            <a:r>
              <a:rPr lang="fr-FR" sz="2400" dirty="0"/>
              <a:t>.</a:t>
            </a:r>
          </a:p>
          <a:p>
            <a:pPr marL="514350" indent="-514350">
              <a:lnSpc>
                <a:spcPct val="134000"/>
              </a:lnSpc>
              <a:spcBef>
                <a:spcPts val="0"/>
              </a:spcBef>
              <a:spcAft>
                <a:spcPts val="0"/>
              </a:spcAft>
              <a:buFont typeface="+mj-lt"/>
              <a:buAutoNum type="arabicPeriod"/>
              <a:defRPr/>
            </a:pPr>
            <a:r>
              <a:rPr lang="fr-FR" sz="2400" dirty="0"/>
              <a:t>Plier le </a:t>
            </a:r>
            <a:r>
              <a:rPr lang="fr-FR" sz="2400" b="1" u="sng" dirty="0"/>
              <a:t>bras gauche à 90 degrés </a:t>
            </a:r>
            <a:r>
              <a:rPr lang="fr-FR" sz="2400" dirty="0"/>
              <a:t>par rapport au corps.</a:t>
            </a:r>
          </a:p>
          <a:p>
            <a:pPr marL="514350" indent="-514350">
              <a:lnSpc>
                <a:spcPct val="134000"/>
              </a:lnSpc>
              <a:spcBef>
                <a:spcPts val="0"/>
              </a:spcBef>
              <a:spcAft>
                <a:spcPts val="0"/>
              </a:spcAft>
              <a:buFont typeface="+mj-lt"/>
              <a:buAutoNum type="arabicPeriod"/>
              <a:defRPr/>
            </a:pPr>
            <a:r>
              <a:rPr lang="fr-FR" sz="2400" dirty="0"/>
              <a:t>Placer le ruban PB le long du bras et </a:t>
            </a:r>
            <a:r>
              <a:rPr lang="fr-FR" sz="2400" b="1" u="sng" dirty="0"/>
              <a:t>identifier le milieu </a:t>
            </a:r>
            <a:r>
              <a:rPr lang="fr-FR" sz="2400" b="1" u="sng" dirty="0">
                <a:sym typeface="Wingdings" panose="05000000000000000000" pitchFamily="2" charset="2"/>
              </a:rPr>
              <a:t></a:t>
            </a:r>
            <a:r>
              <a:rPr lang="fr-FR" sz="2400" b="1" u="sng" dirty="0"/>
              <a:t> Ce point se situe entre la pointe de l’épaule et le coude.</a:t>
            </a:r>
          </a:p>
          <a:p>
            <a:pPr marL="514350" indent="-514350">
              <a:lnSpc>
                <a:spcPct val="134000"/>
              </a:lnSpc>
              <a:spcBef>
                <a:spcPts val="0"/>
              </a:spcBef>
              <a:spcAft>
                <a:spcPts val="0"/>
              </a:spcAft>
              <a:buFont typeface="+mj-lt"/>
              <a:buAutoNum type="arabicPeriod"/>
              <a:defRPr/>
            </a:pPr>
            <a:r>
              <a:rPr lang="fr-FR" sz="2400" dirty="0"/>
              <a:t>Marquer ce point avec un crayon.</a:t>
            </a:r>
          </a:p>
          <a:p>
            <a:pPr marL="514350" indent="-514350">
              <a:lnSpc>
                <a:spcPct val="134000"/>
              </a:lnSpc>
              <a:spcBef>
                <a:spcPts val="0"/>
              </a:spcBef>
              <a:spcAft>
                <a:spcPts val="0"/>
              </a:spcAft>
              <a:buFont typeface="+mj-lt"/>
              <a:buAutoNum type="arabicPeriod"/>
              <a:defRPr/>
            </a:pPr>
            <a:r>
              <a:rPr lang="fr-FR" sz="2400" dirty="0"/>
              <a:t>Laisser pendre le bras gauche le long du corps.</a:t>
            </a:r>
          </a:p>
          <a:p>
            <a:pPr marL="514350" indent="-514350">
              <a:lnSpc>
                <a:spcPct val="134000"/>
              </a:lnSpc>
              <a:spcBef>
                <a:spcPts val="0"/>
              </a:spcBef>
              <a:spcAft>
                <a:spcPts val="0"/>
              </a:spcAft>
              <a:buFont typeface="+mj-lt"/>
              <a:buAutoNum type="arabicPeriod"/>
              <a:defRPr/>
            </a:pPr>
            <a:r>
              <a:rPr lang="fr-FR" sz="2400" dirty="0"/>
              <a:t>Placer la fenêtre du ruban PB (0 cm) au niveau du point marqué au crayon. </a:t>
            </a:r>
            <a:endParaRPr lang="fr-FR" sz="2200" dirty="0"/>
          </a:p>
        </p:txBody>
      </p:sp>
      <p:sp>
        <p:nvSpPr>
          <p:cNvPr id="4" name="Titre 1">
            <a:extLst>
              <a:ext uri="{FF2B5EF4-FFF2-40B4-BE49-F238E27FC236}">
                <a16:creationId xmlns:a16="http://schemas.microsoft.com/office/drawing/2014/main" id="{7B98B717-028C-4CC9-ABE4-F75F526FFDDF}"/>
              </a:ext>
            </a:extLst>
          </p:cNvPr>
          <p:cNvSpPr txBox="1">
            <a:spLocks/>
          </p:cNvSpPr>
          <p:nvPr/>
        </p:nvSpPr>
        <p:spPr>
          <a:xfrm>
            <a:off x="259792" y="0"/>
            <a:ext cx="11672416" cy="824716"/>
          </a:xfrm>
          <a:prstGeom prst="rect">
            <a:avLst/>
          </a:prstGeom>
        </p:spPr>
        <p:txBody>
          <a:bodyPr vert="horz" lIns="0" tIns="0" rIns="0" bIns="0" rtlCol="0" anchor="b" anchorCtr="0">
            <a:normAutofit/>
          </a:bodyPr>
          <a:lst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a:lstStyle>
          <a:p>
            <a:r>
              <a:rPr lang="fr-FR" dirty="0"/>
              <a:t>Mesure du PB (2/3)</a:t>
            </a:r>
          </a:p>
        </p:txBody>
      </p:sp>
    </p:spTree>
    <p:extLst>
      <p:ext uri="{BB962C8B-B14F-4D97-AF65-F5344CB8AC3E}">
        <p14:creationId xmlns:p14="http://schemas.microsoft.com/office/powerpoint/2010/main" val="18330606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6972" y="1051640"/>
            <a:ext cx="11158055" cy="5039727"/>
          </a:xfrm>
        </p:spPr>
        <p:txBody>
          <a:bodyPr rtlCol="0">
            <a:normAutofit/>
          </a:bodyPr>
          <a:lstStyle/>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startAt="8"/>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Tout en maintenant le ruban PB avec la main gauche, enrouler le ruban PB autour du bras avec la main droite. </a:t>
            </a:r>
          </a:p>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startAt="8"/>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Faire passer l’extrémité du ruban PB dans le petit trou du ruban, sans perdre le point marqué au crayon. </a:t>
            </a:r>
          </a:p>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startAt="8"/>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Tirer sur le ruban PB jusqu'à ce qu‘il s'ajuste parfaitement autour du bras (le ruban doit être ni trop serré, ni trop relâché). </a:t>
            </a:r>
          </a:p>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startAt="8"/>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a:t>
            </a:r>
            <a:r>
              <a:rPr kumimoji="0" lang="fr-FR" sz="24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Mesureur</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lit la mesure au niveau de la fenêtre du ruban PB </a:t>
            </a:r>
            <a:r>
              <a:rPr kumimoji="0" lang="fr-FR" sz="24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en millimètre</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a:t>
            </a:r>
            <a:r>
              <a:rPr kumimoji="0" lang="fr-FR" sz="2400" i="0"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et au millimètre près</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a:t>
            </a:r>
          </a:p>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startAt="8"/>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a:t>
            </a:r>
            <a:r>
              <a:rPr kumimoji="0" lang="fr-FR" sz="24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Chef d’équipe </a:t>
            </a: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répète la mesure à voix haute, et l’enregistre dans le questionnaire.</a:t>
            </a:r>
            <a:r>
              <a:rPr lang="fr-FR" sz="2400" dirty="0"/>
              <a:t> </a:t>
            </a:r>
            <a:endParaRPr lang="fr-FR" sz="2200" dirty="0"/>
          </a:p>
        </p:txBody>
      </p:sp>
      <p:sp>
        <p:nvSpPr>
          <p:cNvPr id="4" name="Titre 1">
            <a:extLst>
              <a:ext uri="{FF2B5EF4-FFF2-40B4-BE49-F238E27FC236}">
                <a16:creationId xmlns:a16="http://schemas.microsoft.com/office/drawing/2014/main" id="{7B98B717-028C-4CC9-ABE4-F75F526FFDDF}"/>
              </a:ext>
            </a:extLst>
          </p:cNvPr>
          <p:cNvSpPr txBox="1">
            <a:spLocks/>
          </p:cNvSpPr>
          <p:nvPr/>
        </p:nvSpPr>
        <p:spPr>
          <a:xfrm>
            <a:off x="259792" y="0"/>
            <a:ext cx="11672416" cy="824716"/>
          </a:xfrm>
          <a:prstGeom prst="rect">
            <a:avLst/>
          </a:prstGeom>
        </p:spPr>
        <p:txBody>
          <a:bodyPr vert="horz" lIns="0" tIns="0" rIns="0" bIns="0" rtlCol="0" anchor="b" anchorCtr="0">
            <a:normAutofit/>
          </a:bodyPr>
          <a:lst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a:lstStyle>
          <a:p>
            <a:r>
              <a:rPr lang="fr-FR" dirty="0"/>
              <a:t>Mesure du PB (3/3)</a:t>
            </a:r>
          </a:p>
        </p:txBody>
      </p:sp>
    </p:spTree>
    <p:extLst>
      <p:ext uri="{BB962C8B-B14F-4D97-AF65-F5344CB8AC3E}">
        <p14:creationId xmlns:p14="http://schemas.microsoft.com/office/powerpoint/2010/main" val="21781063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Dire les mesures à voix haute</a:t>
            </a:r>
          </a:p>
        </p:txBody>
      </p:sp>
      <p:sp>
        <p:nvSpPr>
          <p:cNvPr id="3" name="Espace réservé du contenu 2"/>
          <p:cNvSpPr>
            <a:spLocks noGrp="1"/>
          </p:cNvSpPr>
          <p:nvPr>
            <p:ph idx="1"/>
          </p:nvPr>
        </p:nvSpPr>
        <p:spPr>
          <a:xfrm>
            <a:off x="278712" y="2003961"/>
            <a:ext cx="11489735" cy="2850078"/>
          </a:xfrm>
        </p:spPr>
        <p:txBody>
          <a:bodyPr>
            <a:normAutofit/>
          </a:bodyPr>
          <a:lstStyle/>
          <a:p>
            <a:pPr>
              <a:lnSpc>
                <a:spcPct val="120000"/>
              </a:lnSpc>
              <a:spcBef>
                <a:spcPts val="0"/>
              </a:spcBef>
              <a:buFont typeface="Arial" panose="020B0604020202020204" pitchFamily="34" charset="0"/>
              <a:buChar char="•"/>
            </a:pPr>
            <a:r>
              <a:rPr lang="fr-FR" sz="2600" dirty="0">
                <a:solidFill>
                  <a:schemeClr val="tx1"/>
                </a:solidFill>
              </a:rPr>
              <a:t>Mesureur : </a:t>
            </a:r>
            <a:r>
              <a:rPr lang="fr-FR" sz="2600" b="1" dirty="0">
                <a:solidFill>
                  <a:schemeClr val="tx1"/>
                </a:solidFill>
              </a:rPr>
              <a:t>LIRE</a:t>
            </a:r>
            <a:endParaRPr lang="fr-FR" sz="2600" dirty="0">
              <a:solidFill>
                <a:schemeClr val="tx1"/>
              </a:solidFill>
            </a:endParaRPr>
          </a:p>
          <a:p>
            <a:pPr>
              <a:lnSpc>
                <a:spcPct val="120000"/>
              </a:lnSpc>
              <a:spcBef>
                <a:spcPts val="0"/>
              </a:spcBef>
              <a:buFont typeface="Arial" panose="020B0604020202020204" pitchFamily="34" charset="0"/>
              <a:buChar char="•"/>
            </a:pPr>
            <a:endParaRPr lang="fr-FR" sz="2600" dirty="0">
              <a:solidFill>
                <a:schemeClr val="tx1"/>
              </a:solidFill>
            </a:endParaRPr>
          </a:p>
          <a:p>
            <a:pPr>
              <a:lnSpc>
                <a:spcPct val="120000"/>
              </a:lnSpc>
              <a:spcBef>
                <a:spcPts val="0"/>
              </a:spcBef>
              <a:buFont typeface="Arial" panose="020B0604020202020204" pitchFamily="34" charset="0"/>
              <a:buChar char="•"/>
            </a:pPr>
            <a:r>
              <a:rPr lang="fr-FR" sz="2600" dirty="0">
                <a:solidFill>
                  <a:schemeClr val="tx1"/>
                </a:solidFill>
              </a:rPr>
              <a:t>Assistant : </a:t>
            </a:r>
            <a:r>
              <a:rPr lang="fr-FR" sz="2600" b="1" dirty="0">
                <a:solidFill>
                  <a:schemeClr val="tx1"/>
                </a:solidFill>
              </a:rPr>
              <a:t>ÉCOUTER</a:t>
            </a:r>
            <a:endParaRPr lang="fr-FR" sz="2600" dirty="0">
              <a:solidFill>
                <a:schemeClr val="tx1"/>
              </a:solidFill>
            </a:endParaRPr>
          </a:p>
          <a:p>
            <a:pPr>
              <a:lnSpc>
                <a:spcPct val="120000"/>
              </a:lnSpc>
              <a:spcBef>
                <a:spcPts val="0"/>
              </a:spcBef>
              <a:buFont typeface="Arial" panose="020B0604020202020204" pitchFamily="34" charset="0"/>
              <a:buChar char="•"/>
            </a:pPr>
            <a:endParaRPr lang="fr-FR" sz="2600" dirty="0">
              <a:solidFill>
                <a:schemeClr val="tx1"/>
              </a:solidFill>
            </a:endParaRPr>
          </a:p>
          <a:p>
            <a:pPr>
              <a:lnSpc>
                <a:spcPct val="120000"/>
              </a:lnSpc>
              <a:spcBef>
                <a:spcPts val="0"/>
              </a:spcBef>
              <a:buFont typeface="Arial" panose="020B0604020202020204" pitchFamily="34" charset="0"/>
              <a:buChar char="•"/>
            </a:pPr>
            <a:r>
              <a:rPr lang="fr-FR" sz="2600" dirty="0">
                <a:solidFill>
                  <a:schemeClr val="tx1"/>
                </a:solidFill>
              </a:rPr>
              <a:t>Chef d’équipe : </a:t>
            </a:r>
            <a:r>
              <a:rPr lang="fr-FR" sz="2600" b="1" dirty="0">
                <a:solidFill>
                  <a:schemeClr val="tx1"/>
                </a:solidFill>
              </a:rPr>
              <a:t>RÉPÉTER ET ENREGISTRER</a:t>
            </a:r>
            <a:endParaRPr lang="fr-FR" sz="2600" dirty="0">
              <a:solidFill>
                <a:schemeClr val="tx1"/>
              </a:solidFill>
            </a:endParaRPr>
          </a:p>
          <a:p>
            <a:pPr marL="0" indent="0">
              <a:lnSpc>
                <a:spcPct val="120000"/>
              </a:lnSpc>
              <a:spcBef>
                <a:spcPts val="0"/>
              </a:spcBef>
              <a:buNone/>
            </a:pPr>
            <a:endParaRPr lang="fr-FR" sz="2600" b="1" u="sng" dirty="0">
              <a:solidFill>
                <a:schemeClr val="tx1"/>
              </a:solidFill>
            </a:endParaRPr>
          </a:p>
        </p:txBody>
      </p:sp>
    </p:spTree>
    <p:extLst>
      <p:ext uri="{BB962C8B-B14F-4D97-AF65-F5344CB8AC3E}">
        <p14:creationId xmlns:p14="http://schemas.microsoft.com/office/powerpoint/2010/main" val="88632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792" y="462471"/>
            <a:ext cx="11672416" cy="824716"/>
          </a:xfrm>
        </p:spPr>
        <p:txBody>
          <a:bodyPr>
            <a:normAutofit fontScale="90000"/>
          </a:bodyPr>
          <a:lstStyle/>
          <a:p>
            <a:r>
              <a:rPr lang="fr-FR" dirty="0"/>
              <a:t>Qu’est-ce que l’anthropométrie ?</a:t>
            </a:r>
            <a:br>
              <a:rPr lang="fr-FR" dirty="0"/>
            </a:br>
            <a:r>
              <a:rPr lang="fr-FR" dirty="0"/>
              <a:t>Réponse</a:t>
            </a:r>
          </a:p>
        </p:txBody>
      </p:sp>
      <p:sp>
        <p:nvSpPr>
          <p:cNvPr id="3" name="Espace réservé du contenu 2"/>
          <p:cNvSpPr>
            <a:spLocks noGrp="1"/>
          </p:cNvSpPr>
          <p:nvPr>
            <p:ph idx="1"/>
          </p:nvPr>
        </p:nvSpPr>
        <p:spPr>
          <a:xfrm>
            <a:off x="259792" y="1414660"/>
            <a:ext cx="11672416" cy="4028680"/>
          </a:xfrm>
        </p:spPr>
        <p:txBody>
          <a:bodyPr>
            <a:normAutofit/>
          </a:bodyPr>
          <a:lstStyle/>
          <a:p>
            <a:pPr lvl="1">
              <a:lnSpc>
                <a:spcPct val="150000"/>
              </a:lnSpc>
              <a:spcBef>
                <a:spcPts val="0"/>
              </a:spcBef>
              <a:spcAft>
                <a:spcPts val="0"/>
              </a:spcAft>
              <a:buFont typeface="Arial" panose="020B0604020202020204" pitchFamily="34" charset="0"/>
              <a:buChar char="•"/>
            </a:pPr>
            <a:r>
              <a:rPr lang="fr-FR" sz="2600" dirty="0">
                <a:solidFill>
                  <a:schemeClr val="tx1"/>
                </a:solidFill>
              </a:rPr>
              <a:t>L'anthropométrie est l'</a:t>
            </a:r>
            <a:r>
              <a:rPr lang="fr-FR" sz="2600" b="1" dirty="0">
                <a:solidFill>
                  <a:schemeClr val="tx1"/>
                </a:solidFill>
              </a:rPr>
              <a:t>étude et la technique de mesure du corps humain</a:t>
            </a:r>
            <a:endParaRPr lang="fr-FR" sz="2600" dirty="0">
              <a:solidFill>
                <a:schemeClr val="tx1"/>
              </a:solidFill>
            </a:endParaRPr>
          </a:p>
          <a:p>
            <a:pPr lvl="1">
              <a:lnSpc>
                <a:spcPct val="150000"/>
              </a:lnSpc>
              <a:spcBef>
                <a:spcPts val="0"/>
              </a:spcBef>
              <a:spcAft>
                <a:spcPts val="0"/>
              </a:spcAft>
              <a:buFont typeface="Arial" panose="020B0604020202020204" pitchFamily="34" charset="0"/>
              <a:buChar char="•"/>
            </a:pPr>
            <a:endParaRPr lang="fr-FR" sz="2600" dirty="0">
              <a:solidFill>
                <a:schemeClr val="tx1"/>
              </a:solidFill>
            </a:endParaRPr>
          </a:p>
          <a:p>
            <a:pPr lvl="1">
              <a:lnSpc>
                <a:spcPct val="150000"/>
              </a:lnSpc>
              <a:spcBef>
                <a:spcPts val="0"/>
              </a:spcBef>
              <a:spcAft>
                <a:spcPts val="0"/>
              </a:spcAft>
              <a:buFont typeface="Arial" panose="020B0604020202020204" pitchFamily="34" charset="0"/>
              <a:buChar char="•"/>
            </a:pPr>
            <a:r>
              <a:rPr lang="fr-FR" sz="2600" dirty="0">
                <a:solidFill>
                  <a:schemeClr val="tx1"/>
                </a:solidFill>
              </a:rPr>
              <a:t>Elle est utilisée pour </a:t>
            </a:r>
            <a:r>
              <a:rPr lang="fr-FR" sz="2600" b="1" dirty="0">
                <a:solidFill>
                  <a:schemeClr val="tx1"/>
                </a:solidFill>
              </a:rPr>
              <a:t>mesurer et surveiller l'état nutritionnel d'un individu ou d'un groupe de population</a:t>
            </a:r>
            <a:endParaRPr lang="fr-FR" sz="2600" dirty="0">
              <a:solidFill>
                <a:schemeClr val="tx1"/>
              </a:solidFill>
            </a:endParaRPr>
          </a:p>
        </p:txBody>
      </p:sp>
    </p:spTree>
    <p:extLst>
      <p:ext uri="{BB962C8B-B14F-4D97-AF65-F5344CB8AC3E}">
        <p14:creationId xmlns:p14="http://schemas.microsoft.com/office/powerpoint/2010/main" val="8754943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Erreurs communes</a:t>
            </a:r>
          </a:p>
        </p:txBody>
      </p:sp>
      <p:sp>
        <p:nvSpPr>
          <p:cNvPr id="3" name="Espace réservé du contenu 2"/>
          <p:cNvSpPr>
            <a:spLocks noGrp="1"/>
          </p:cNvSpPr>
          <p:nvPr>
            <p:ph idx="1"/>
          </p:nvPr>
        </p:nvSpPr>
        <p:spPr>
          <a:xfrm>
            <a:off x="509767" y="1213942"/>
            <a:ext cx="11210306" cy="5189517"/>
          </a:xfrm>
        </p:spPr>
        <p:txBody>
          <a:bodyPr>
            <a:normAutofit/>
          </a:bodyPr>
          <a:lstStyle/>
          <a:p>
            <a:pPr>
              <a:lnSpc>
                <a:spcPct val="150000"/>
              </a:lnSpc>
              <a:spcBef>
                <a:spcPts val="0"/>
              </a:spcBef>
              <a:buFont typeface="Arial" panose="020B0604020202020204" pitchFamily="34" charset="0"/>
              <a:buChar char="•"/>
            </a:pPr>
            <a:r>
              <a:rPr lang="fr-FR" sz="2400" dirty="0">
                <a:solidFill>
                  <a:schemeClr val="tx1"/>
                </a:solidFill>
              </a:rPr>
              <a:t>Mesurer le PB sur le bras droit</a:t>
            </a:r>
          </a:p>
          <a:p>
            <a:pPr>
              <a:lnSpc>
                <a:spcPct val="150000"/>
              </a:lnSpc>
              <a:spcBef>
                <a:spcPts val="0"/>
              </a:spcBef>
              <a:buFont typeface="Arial" panose="020B0604020202020204" pitchFamily="34" charset="0"/>
              <a:buChar char="•"/>
            </a:pPr>
            <a:r>
              <a:rPr lang="fr-FR" sz="2400" dirty="0">
                <a:solidFill>
                  <a:schemeClr val="tx1"/>
                </a:solidFill>
              </a:rPr>
              <a:t>Estimer (au lieu de mesurer) le milieu du bras</a:t>
            </a:r>
          </a:p>
          <a:p>
            <a:pPr>
              <a:lnSpc>
                <a:spcPct val="150000"/>
              </a:lnSpc>
              <a:spcBef>
                <a:spcPts val="0"/>
              </a:spcBef>
              <a:buFont typeface="Arial" panose="020B0604020202020204" pitchFamily="34" charset="0"/>
              <a:buChar char="•"/>
            </a:pPr>
            <a:r>
              <a:rPr lang="fr-FR" sz="2400" dirty="0">
                <a:solidFill>
                  <a:schemeClr val="tx1"/>
                </a:solidFill>
              </a:rPr>
              <a:t>Le ruban PB est plié lors de l’identification du milieu du bras</a:t>
            </a:r>
          </a:p>
          <a:p>
            <a:pPr>
              <a:lnSpc>
                <a:spcPct val="150000"/>
              </a:lnSpc>
              <a:spcBef>
                <a:spcPts val="0"/>
              </a:spcBef>
              <a:buFont typeface="Arial" panose="020B0604020202020204" pitchFamily="34" charset="0"/>
              <a:buChar char="•"/>
            </a:pPr>
            <a:r>
              <a:rPr lang="fr-FR" sz="2400" dirty="0">
                <a:solidFill>
                  <a:schemeClr val="tx1"/>
                </a:solidFill>
              </a:rPr>
              <a:t>La mesure du milieu du bras n’est pas faite entre la pointe de l’épaule et la pointe du coude</a:t>
            </a:r>
          </a:p>
          <a:p>
            <a:pPr>
              <a:lnSpc>
                <a:spcPct val="150000"/>
              </a:lnSpc>
              <a:spcBef>
                <a:spcPts val="0"/>
              </a:spcBef>
              <a:buFont typeface="Arial" panose="020B0604020202020204" pitchFamily="34" charset="0"/>
              <a:buChar char="•"/>
            </a:pPr>
            <a:r>
              <a:rPr lang="fr-FR" sz="2400" dirty="0">
                <a:solidFill>
                  <a:schemeClr val="tx1"/>
                </a:solidFill>
              </a:rPr>
              <a:t>Le ruban PB est trop serré autour du bras</a:t>
            </a:r>
          </a:p>
          <a:p>
            <a:pPr>
              <a:lnSpc>
                <a:spcPct val="150000"/>
              </a:lnSpc>
              <a:spcBef>
                <a:spcPts val="0"/>
              </a:spcBef>
              <a:buFont typeface="Arial" panose="020B0604020202020204" pitchFamily="34" charset="0"/>
              <a:buChar char="•"/>
            </a:pPr>
            <a:r>
              <a:rPr lang="fr-FR" sz="2400" dirty="0">
                <a:solidFill>
                  <a:schemeClr val="tx1"/>
                </a:solidFill>
              </a:rPr>
              <a:t>Le ruban PB n’est pas assez serré autour du bras (trop lâche)</a:t>
            </a:r>
          </a:p>
          <a:p>
            <a:pPr>
              <a:lnSpc>
                <a:spcPct val="150000"/>
              </a:lnSpc>
              <a:spcBef>
                <a:spcPts val="0"/>
              </a:spcBef>
              <a:buFont typeface="Arial" panose="020B0604020202020204" pitchFamily="34" charset="0"/>
              <a:buChar char="•"/>
            </a:pPr>
            <a:r>
              <a:rPr lang="fr-FR" sz="2400" dirty="0">
                <a:solidFill>
                  <a:schemeClr val="tx1"/>
                </a:solidFill>
              </a:rPr>
              <a:t>Lecture non précise de la mesure (au millimètre près)</a:t>
            </a:r>
          </a:p>
        </p:txBody>
      </p:sp>
    </p:spTree>
    <p:extLst>
      <p:ext uri="{BB962C8B-B14F-4D97-AF65-F5344CB8AC3E}">
        <p14:creationId xmlns:p14="http://schemas.microsoft.com/office/powerpoint/2010/main" val="27154269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lstStyle/>
          <a:p>
            <a:r>
              <a:rPr lang="fr-FR" dirty="0"/>
              <a:t>Les Œdèmes Bilatéraux</a:t>
            </a:r>
          </a:p>
        </p:txBody>
      </p:sp>
    </p:spTree>
    <p:extLst>
      <p:ext uri="{BB962C8B-B14F-4D97-AF65-F5344CB8AC3E}">
        <p14:creationId xmlns:p14="http://schemas.microsoft.com/office/powerpoint/2010/main" val="41942606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Les Œdèmes Bilatéraux (1/3)</a:t>
            </a:r>
          </a:p>
        </p:txBody>
      </p:sp>
      <p:sp>
        <p:nvSpPr>
          <p:cNvPr id="3" name="Espace réservé du contenu 2"/>
          <p:cNvSpPr>
            <a:spLocks noGrp="1"/>
          </p:cNvSpPr>
          <p:nvPr>
            <p:ph idx="1"/>
          </p:nvPr>
        </p:nvSpPr>
        <p:spPr>
          <a:xfrm>
            <a:off x="509767" y="1213942"/>
            <a:ext cx="11210306" cy="5189517"/>
          </a:xfrm>
        </p:spPr>
        <p:txBody>
          <a:bodyPr>
            <a:normAutofit/>
          </a:bodyPr>
          <a:lstStyle/>
          <a:p>
            <a:pPr marL="457189" marR="0" lvl="0" indent="-457189" algn="l" defTabSz="609585" rtl="0" eaLnBrk="1" fontAlgn="auto" latinLnBrk="0" hangingPunct="1">
              <a:lnSpc>
                <a:spcPct val="134000"/>
              </a:lnSpc>
              <a:spcBef>
                <a:spcPts val="0"/>
              </a:spcBef>
              <a:spcAft>
                <a:spcPts val="0"/>
              </a:spcAft>
              <a:buClr>
                <a:srgbClr val="0072BC"/>
              </a:buClr>
              <a:buSzTx/>
              <a:buFont typeface="Arial" panose="020B0604020202020204" pitchFamily="34" charset="0"/>
              <a:buChar char="•"/>
              <a:tabLst/>
              <a:defRPr/>
            </a:pPr>
            <a:r>
              <a:rPr kumimoji="0" lang="fr-FR" sz="240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Les œdèmes résultent d’une accumulation ou d’un excès de liquide extracellulaire dans le corps dû à des déficiences nutritionnelles sévères</a:t>
            </a:r>
          </a:p>
          <a:p>
            <a:pPr marL="0" marR="0" lvl="0" indent="0" algn="l" defTabSz="609585" rtl="0" eaLnBrk="1" fontAlgn="auto" latinLnBrk="0" hangingPunct="1">
              <a:lnSpc>
                <a:spcPct val="134000"/>
              </a:lnSpc>
              <a:spcBef>
                <a:spcPts val="0"/>
              </a:spcBef>
              <a:spcAft>
                <a:spcPts val="0"/>
              </a:spcAft>
              <a:buClr>
                <a:srgbClr val="0072BC"/>
              </a:buClr>
              <a:buSzTx/>
              <a:buFont typeface="Arial"/>
              <a:buNone/>
              <a:tabLst/>
              <a:defRPr/>
            </a:pPr>
            <a:endParaRPr kumimoji="0" lang="fr-FR" sz="2400" b="0" i="1"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endParaRPr>
          </a:p>
          <a:p>
            <a:pPr marL="457189" marR="0" lvl="0" indent="-457189" algn="l" defTabSz="609585" rtl="0" eaLnBrk="1" fontAlgn="auto" latinLnBrk="0" hangingPunct="1">
              <a:lnSpc>
                <a:spcPct val="134000"/>
              </a:lnSpc>
              <a:spcBef>
                <a:spcPts val="0"/>
              </a:spcBef>
              <a:spcAft>
                <a:spcPts val="0"/>
              </a:spcAft>
              <a:buClr>
                <a:srgbClr val="0072BC"/>
              </a:buClr>
              <a:buSzTx/>
              <a:buFont typeface="Arial" panose="020B0604020202020204" pitchFamily="34" charset="0"/>
              <a:buChar char="•"/>
              <a:tabLst/>
              <a:defRPr/>
            </a:pPr>
            <a:r>
              <a:rPr kumimoji="0" lang="fr-FR" sz="24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Les œdèmes doivent être présents sur les 2 pieds  Œdèmes bilatéraux</a:t>
            </a:r>
          </a:p>
          <a:p>
            <a:pPr marL="457189" marR="0" lvl="0" indent="-457189" algn="l" defTabSz="609585" rtl="0" eaLnBrk="1" fontAlgn="auto" latinLnBrk="0" hangingPunct="1">
              <a:lnSpc>
                <a:spcPct val="134000"/>
              </a:lnSpc>
              <a:spcBef>
                <a:spcPts val="0"/>
              </a:spcBef>
              <a:spcAft>
                <a:spcPts val="0"/>
              </a:spcAft>
              <a:buClr>
                <a:srgbClr val="0072BC"/>
              </a:buClr>
              <a:buSzTx/>
              <a:buFont typeface="Arial" panose="020B0604020202020204" pitchFamily="34" charset="0"/>
              <a:buChar char="•"/>
              <a:tabLst/>
              <a:defRPr/>
            </a:pPr>
            <a:endParaRPr kumimoji="0" lang="fr-FR" sz="24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endParaRPr>
          </a:p>
          <a:p>
            <a:pPr marL="457189" marR="0" lvl="0" indent="-457189" algn="l" defTabSz="609585" rtl="0" eaLnBrk="1" fontAlgn="auto" latinLnBrk="0" hangingPunct="1">
              <a:lnSpc>
                <a:spcPct val="134000"/>
              </a:lnSpc>
              <a:spcBef>
                <a:spcPts val="0"/>
              </a:spcBef>
              <a:spcAft>
                <a:spcPts val="0"/>
              </a:spcAft>
              <a:buClr>
                <a:srgbClr val="0072BC"/>
              </a:buClr>
              <a:buSzTx/>
              <a:buFont typeface="Arial" panose="020B0604020202020204" pitchFamily="34" charset="0"/>
              <a:buChar char="•"/>
              <a:tabLst/>
              <a:defRPr/>
            </a:pPr>
            <a:r>
              <a:rPr kumimoji="0" lang="fr-FR" sz="24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Si le corps de l'enfant apparaît gonflé, demandez à la mère si le gonflement a commencé par les pieds. Si le gonflement n’a pas commencé par les pieds, ce ne sont pas des œdèmes bilatéraux</a:t>
            </a:r>
            <a:endParaRPr kumimoji="0" lang="fr-FR" sz="24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endParaRPr>
          </a:p>
          <a:p>
            <a:pPr>
              <a:lnSpc>
                <a:spcPct val="150000"/>
              </a:lnSpc>
              <a:spcBef>
                <a:spcPts val="0"/>
              </a:spcBef>
              <a:buFont typeface="Arial" panose="020B0604020202020204" pitchFamily="34" charset="0"/>
              <a:buChar char="•"/>
            </a:pPr>
            <a:endParaRPr lang="fr-FR" sz="2400" dirty="0">
              <a:solidFill>
                <a:schemeClr val="tx1"/>
              </a:solidFill>
            </a:endParaRPr>
          </a:p>
        </p:txBody>
      </p:sp>
    </p:spTree>
    <p:extLst>
      <p:ext uri="{BB962C8B-B14F-4D97-AF65-F5344CB8AC3E}">
        <p14:creationId xmlns:p14="http://schemas.microsoft.com/office/powerpoint/2010/main" val="40244537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6972" y="1384149"/>
            <a:ext cx="11158055" cy="5039727"/>
          </a:xfrm>
        </p:spPr>
        <p:txBody>
          <a:bodyPr rtlCol="0">
            <a:normAutofit/>
          </a:bodyPr>
          <a:lstStyle/>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a:tabLst/>
              <a:defRPr/>
            </a:pPr>
            <a:r>
              <a:rPr kumimoji="0" lang="fr-FR" sz="22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Décrire la procédure</a:t>
            </a:r>
            <a:r>
              <a:rPr kumimoji="0" lang="fr-FR" sz="22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d'évaluation des œdèmes à la mère et demander à l'enfant de s'asseoir sur une chaise ou sur les genoux de sa mère.</a:t>
            </a:r>
          </a:p>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a:tabLst/>
              <a:defRPr/>
            </a:pPr>
            <a:r>
              <a:rPr kumimoji="0" lang="fr-FR" sz="22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Maintenir les pieds de l'enfant avec les deux mains en même temps.</a:t>
            </a:r>
          </a:p>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a:tabLst/>
              <a:defRPr/>
            </a:pPr>
            <a:r>
              <a:rPr kumimoji="0" lang="fr-FR" sz="22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Appliquer une pression avec le pouce sur le dessus des deux pieds, en même temps. </a:t>
            </a:r>
            <a:r>
              <a:rPr kumimoji="0" lang="fr-FR" sz="22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Il </a:t>
            </a:r>
            <a:r>
              <a:rPr kumimoji="0" lang="fr-FR" sz="22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n’est pas nécessaire </a:t>
            </a:r>
            <a:r>
              <a:rPr kumimoji="0" lang="fr-FR" sz="22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d’appliquer une forte pression</a:t>
            </a:r>
            <a:r>
              <a:rPr kumimoji="0" lang="fr-FR" sz="22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a:t>
            </a:r>
          </a:p>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a:tabLst/>
              <a:defRPr/>
            </a:pPr>
            <a:r>
              <a:rPr kumimoji="0" lang="fr-FR" sz="22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Garder la pression pendant environ </a:t>
            </a:r>
            <a:r>
              <a:rPr kumimoji="0" lang="fr-FR" sz="22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3 secondes </a:t>
            </a:r>
            <a:r>
              <a:rPr kumimoji="0" lang="fr-FR" sz="22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(Compter doucement 1001, 1002, 1003).</a:t>
            </a:r>
          </a:p>
          <a:p>
            <a:pPr marL="514350" marR="0" lvl="0" indent="-514350" algn="l" defTabSz="609585" rtl="0" eaLnBrk="1" fontAlgn="auto" latinLnBrk="0" hangingPunct="1">
              <a:lnSpc>
                <a:spcPct val="134000"/>
              </a:lnSpc>
              <a:spcBef>
                <a:spcPts val="0"/>
              </a:spcBef>
              <a:spcAft>
                <a:spcPts val="0"/>
              </a:spcAft>
              <a:buClr>
                <a:srgbClr val="0072BC"/>
              </a:buClr>
              <a:buSzTx/>
              <a:buFont typeface="+mj-lt"/>
              <a:buAutoNum type="arabicPeriod"/>
              <a:tabLst/>
              <a:defRPr/>
            </a:pPr>
            <a:r>
              <a:rPr kumimoji="0" lang="fr-FR" sz="22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Relâcher les deux pieds et évaluer si l'empreinte des pouces reste pendant quelques secondes sur le dessus des deux pieds.</a:t>
            </a:r>
            <a:endParaRPr kumimoji="0" lang="fr-FR" sz="22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endParaRPr>
          </a:p>
        </p:txBody>
      </p:sp>
      <p:sp>
        <p:nvSpPr>
          <p:cNvPr id="4" name="Titre 1">
            <a:extLst>
              <a:ext uri="{FF2B5EF4-FFF2-40B4-BE49-F238E27FC236}">
                <a16:creationId xmlns:a16="http://schemas.microsoft.com/office/drawing/2014/main" id="{7B98B717-028C-4CC9-ABE4-F75F526FFDDF}"/>
              </a:ext>
            </a:extLst>
          </p:cNvPr>
          <p:cNvSpPr txBox="1">
            <a:spLocks/>
          </p:cNvSpPr>
          <p:nvPr/>
        </p:nvSpPr>
        <p:spPr>
          <a:xfrm>
            <a:off x="259792" y="0"/>
            <a:ext cx="11672416" cy="824716"/>
          </a:xfrm>
          <a:prstGeom prst="rect">
            <a:avLst/>
          </a:prstGeom>
        </p:spPr>
        <p:txBody>
          <a:bodyPr vert="horz" lIns="0" tIns="0" rIns="0" bIns="0" rtlCol="0" anchor="b" anchorCtr="0">
            <a:normAutofit/>
          </a:bodyPr>
          <a:lst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a:lstStyle>
          <a:p>
            <a:r>
              <a:rPr lang="fr-FR" dirty="0"/>
              <a:t>Les Œdèmes Bilatéraux (2/3)</a:t>
            </a:r>
          </a:p>
        </p:txBody>
      </p:sp>
    </p:spTree>
    <p:extLst>
      <p:ext uri="{BB962C8B-B14F-4D97-AF65-F5344CB8AC3E}">
        <p14:creationId xmlns:p14="http://schemas.microsoft.com/office/powerpoint/2010/main" val="11948160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512628"/>
            <a:ext cx="11672416" cy="824716"/>
          </a:xfrm>
        </p:spPr>
        <p:txBody>
          <a:bodyPr>
            <a:normAutofit fontScale="90000"/>
          </a:bodyPr>
          <a:lstStyle/>
          <a:p>
            <a:r>
              <a:rPr lang="fr-FR" dirty="0"/>
              <a:t>Diagnostique des Œdèmes Bilatéraux: Test du godet</a:t>
            </a:r>
          </a:p>
        </p:txBody>
      </p:sp>
      <p:pic>
        <p:nvPicPr>
          <p:cNvPr id="6" name="Picture 1">
            <a:extLst>
              <a:ext uri="{FF2B5EF4-FFF2-40B4-BE49-F238E27FC236}">
                <a16:creationId xmlns:a16="http://schemas.microsoft.com/office/drawing/2014/main" id="{3B4FFF87-2642-49F9-9482-67BA654A37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712" y="1515452"/>
            <a:ext cx="5685948" cy="410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a:extLst>
              <a:ext uri="{FF2B5EF4-FFF2-40B4-BE49-F238E27FC236}">
                <a16:creationId xmlns:a16="http://schemas.microsoft.com/office/drawing/2014/main" id="{0EB34B57-D9CF-4566-A02F-7BC3E7264B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0677" y="1515451"/>
            <a:ext cx="5770451" cy="410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17066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Les Œdèmes Bilatéraux (3/3)</a:t>
            </a:r>
          </a:p>
        </p:txBody>
      </p:sp>
      <p:sp>
        <p:nvSpPr>
          <p:cNvPr id="3" name="Espace réservé du contenu 2"/>
          <p:cNvSpPr>
            <a:spLocks noGrp="1"/>
          </p:cNvSpPr>
          <p:nvPr>
            <p:ph idx="1"/>
          </p:nvPr>
        </p:nvSpPr>
        <p:spPr>
          <a:xfrm>
            <a:off x="509767" y="1213942"/>
            <a:ext cx="7553578" cy="5189517"/>
          </a:xfrm>
        </p:spPr>
        <p:txBody>
          <a:bodyPr>
            <a:normAutofit/>
          </a:bodyPr>
          <a:lstStyle/>
          <a:p>
            <a:pPr marL="457189" marR="0" lvl="0" indent="-457189" algn="l" defTabSz="609585" rtl="0" eaLnBrk="1" fontAlgn="auto" latinLnBrk="0" hangingPunct="1">
              <a:lnSpc>
                <a:spcPct val="134000"/>
              </a:lnSpc>
              <a:spcBef>
                <a:spcPts val="0"/>
              </a:spcBef>
              <a:spcAft>
                <a:spcPts val="0"/>
              </a:spcAft>
              <a:buClr>
                <a:srgbClr val="0072BC"/>
              </a:buClr>
              <a:buSzTx/>
              <a:buFont typeface="Arial" panose="020B0604020202020204" pitchFamily="34" charset="0"/>
              <a:buChar char="•"/>
              <a:tabLst/>
              <a:defRPr/>
            </a:pPr>
            <a:r>
              <a:rPr kumimoji="0" lang="fr-FR" sz="26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Les œdèmes ne sont pas fréquents</a:t>
            </a:r>
          </a:p>
          <a:p>
            <a:pPr marL="457189" marR="0" lvl="0" indent="-457189" algn="l" defTabSz="609585" rtl="0" eaLnBrk="1" fontAlgn="auto" latinLnBrk="0" hangingPunct="1">
              <a:lnSpc>
                <a:spcPct val="134000"/>
              </a:lnSpc>
              <a:spcBef>
                <a:spcPts val="0"/>
              </a:spcBef>
              <a:spcAft>
                <a:spcPts val="0"/>
              </a:spcAft>
              <a:buClr>
                <a:srgbClr val="0072BC"/>
              </a:buClr>
              <a:buSzTx/>
              <a:buFont typeface="Arial" panose="020B0604020202020204" pitchFamily="34" charset="0"/>
              <a:buChar char="•"/>
              <a:tabLst/>
              <a:defRPr/>
            </a:pPr>
            <a:r>
              <a:rPr kumimoji="0" lang="fr-FR" sz="26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Erreurs fréquentes  Attention à la mauvaise classification des enfants œdémateux</a:t>
            </a:r>
          </a:p>
          <a:p>
            <a:pPr marL="457189" marR="0" lvl="0" indent="-457189" algn="l" defTabSz="609585" rtl="0" eaLnBrk="1" fontAlgn="auto" latinLnBrk="0" hangingPunct="1">
              <a:lnSpc>
                <a:spcPct val="134000"/>
              </a:lnSpc>
              <a:spcBef>
                <a:spcPts val="0"/>
              </a:spcBef>
              <a:spcAft>
                <a:spcPts val="0"/>
              </a:spcAft>
              <a:buClr>
                <a:srgbClr val="0072BC"/>
              </a:buClr>
              <a:buSzTx/>
              <a:buFont typeface="Arial" panose="020B0604020202020204" pitchFamily="34" charset="0"/>
              <a:buChar char="•"/>
              <a:tabLst/>
              <a:defRPr/>
            </a:pPr>
            <a:r>
              <a:rPr kumimoji="0" lang="fr-FR" sz="26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 chef d'équipe doit confirmer l'œdème avec le superviseur (photo)</a:t>
            </a:r>
          </a:p>
          <a:p>
            <a:pPr marL="457189" marR="0" lvl="0" indent="-457189" algn="l" defTabSz="609585" rtl="0" eaLnBrk="1" fontAlgn="auto" latinLnBrk="0" hangingPunct="1">
              <a:lnSpc>
                <a:spcPct val="134000"/>
              </a:lnSpc>
              <a:spcBef>
                <a:spcPts val="0"/>
              </a:spcBef>
              <a:spcAft>
                <a:spcPts val="0"/>
              </a:spcAft>
              <a:buClr>
                <a:srgbClr val="0072BC"/>
              </a:buClr>
              <a:buSzTx/>
              <a:buFont typeface="Arial" panose="020B0604020202020204" pitchFamily="34" charset="0"/>
              <a:buChar char="•"/>
              <a:tabLst/>
              <a:defRPr/>
            </a:pPr>
            <a:r>
              <a:rPr kumimoji="0" lang="fr-FR" sz="26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Les œdèmes bilatéraux sont un signe de malnutrition aigue sévère</a:t>
            </a:r>
            <a:r>
              <a:rPr kumimoji="0" lang="fr-FR" sz="2600" b="1"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 </a:t>
            </a:r>
            <a:r>
              <a:rPr kumimoji="0" lang="fr-FR" sz="2600" b="0" i="0" u="none"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rPr>
              <a:t>(remplir un formulaire de référence)</a:t>
            </a:r>
            <a:endParaRPr kumimoji="0" lang="fr-FR" sz="2600" b="1" i="0" u="sng" strike="noStrike" kern="1200" cap="none" spc="0" normalizeH="0" baseline="0" noProof="0" dirty="0">
              <a:ln>
                <a:noFill/>
              </a:ln>
              <a:solidFill>
                <a:prstClr val="black"/>
              </a:solidFill>
              <a:effectLst/>
              <a:uLnTx/>
              <a:uFillTx/>
              <a:latin typeface="Arial"/>
              <a:ea typeface="+mn-ea"/>
              <a:cs typeface="+mn-cs"/>
              <a:sym typeface="Wingdings" panose="05000000000000000000" pitchFamily="2" charset="2"/>
            </a:endParaRPr>
          </a:p>
          <a:p>
            <a:pPr>
              <a:lnSpc>
                <a:spcPct val="150000"/>
              </a:lnSpc>
              <a:spcBef>
                <a:spcPts val="0"/>
              </a:spcBef>
              <a:buFont typeface="Arial" panose="020B0604020202020204" pitchFamily="34" charset="0"/>
              <a:buChar char="•"/>
            </a:pPr>
            <a:endParaRPr lang="fr-FR" sz="2400" dirty="0">
              <a:solidFill>
                <a:schemeClr val="tx1"/>
              </a:solidFill>
            </a:endParaRPr>
          </a:p>
        </p:txBody>
      </p:sp>
      <p:pic>
        <p:nvPicPr>
          <p:cNvPr id="5" name="Picture 5">
            <a:extLst>
              <a:ext uri="{FF2B5EF4-FFF2-40B4-BE49-F238E27FC236}">
                <a16:creationId xmlns:a16="http://schemas.microsoft.com/office/drawing/2014/main" id="{122D2F7D-8690-4E7F-A736-ABB01C90DB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00583" y="1685279"/>
            <a:ext cx="3190840" cy="1556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F5099687-C654-4A58-A72C-4AF4E2F4A1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48243" y="174534"/>
            <a:ext cx="1895520" cy="1390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a:extLst>
              <a:ext uri="{FF2B5EF4-FFF2-40B4-BE49-F238E27FC236}">
                <a16:creationId xmlns:a16="http://schemas.microsoft.com/office/drawing/2014/main" id="{5EF3CEDA-E212-4E33-83D1-0F3B3ED3430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38986" y="3429000"/>
            <a:ext cx="1781376" cy="2537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a:extLst>
              <a:ext uri="{FF2B5EF4-FFF2-40B4-BE49-F238E27FC236}">
                <a16:creationId xmlns:a16="http://schemas.microsoft.com/office/drawing/2014/main" id="{4FB1EBAB-9D54-4AC0-82F1-9CE48397A4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96003" y="3429000"/>
            <a:ext cx="1650400" cy="251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67567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Erreurs communes</a:t>
            </a:r>
          </a:p>
        </p:txBody>
      </p:sp>
      <p:sp>
        <p:nvSpPr>
          <p:cNvPr id="3" name="Espace réservé du contenu 2"/>
          <p:cNvSpPr>
            <a:spLocks noGrp="1"/>
          </p:cNvSpPr>
          <p:nvPr>
            <p:ph idx="1"/>
          </p:nvPr>
        </p:nvSpPr>
        <p:spPr>
          <a:xfrm>
            <a:off x="509767" y="1668483"/>
            <a:ext cx="11210306" cy="5189517"/>
          </a:xfrm>
        </p:spPr>
        <p:txBody>
          <a:bodyPr>
            <a:normAutofit/>
          </a:bodyPr>
          <a:lstStyle/>
          <a:p>
            <a:pPr>
              <a:lnSpc>
                <a:spcPct val="150000"/>
              </a:lnSpc>
              <a:spcBef>
                <a:spcPts val="0"/>
              </a:spcBef>
              <a:buFont typeface="Arial" panose="020B0604020202020204" pitchFamily="34" charset="0"/>
              <a:buChar char="•"/>
            </a:pPr>
            <a:r>
              <a:rPr lang="fr-FR" sz="2400" dirty="0">
                <a:solidFill>
                  <a:schemeClr val="tx1"/>
                </a:solidFill>
              </a:rPr>
              <a:t>Evaluation de la présence des œdèmes bilatéraux sur un seul pied</a:t>
            </a:r>
          </a:p>
          <a:p>
            <a:pPr>
              <a:lnSpc>
                <a:spcPct val="150000"/>
              </a:lnSpc>
              <a:spcBef>
                <a:spcPts val="0"/>
              </a:spcBef>
              <a:buFont typeface="Arial" panose="020B0604020202020204" pitchFamily="34" charset="0"/>
              <a:buChar char="•"/>
            </a:pPr>
            <a:endParaRPr lang="fr-FR" sz="2400" dirty="0">
              <a:solidFill>
                <a:schemeClr val="tx1"/>
              </a:solidFill>
            </a:endParaRPr>
          </a:p>
          <a:p>
            <a:pPr>
              <a:lnSpc>
                <a:spcPct val="150000"/>
              </a:lnSpc>
              <a:spcBef>
                <a:spcPts val="0"/>
              </a:spcBef>
              <a:buFont typeface="Arial" panose="020B0604020202020204" pitchFamily="34" charset="0"/>
              <a:buChar char="•"/>
            </a:pPr>
            <a:r>
              <a:rPr lang="fr-FR" sz="2400" dirty="0">
                <a:solidFill>
                  <a:schemeClr val="tx1"/>
                </a:solidFill>
              </a:rPr>
              <a:t>Pression des pouces trop forte causant une douleur inutile à l’enfant</a:t>
            </a:r>
          </a:p>
          <a:p>
            <a:pPr>
              <a:lnSpc>
                <a:spcPct val="150000"/>
              </a:lnSpc>
              <a:spcBef>
                <a:spcPts val="0"/>
              </a:spcBef>
              <a:buFont typeface="Arial" panose="020B0604020202020204" pitchFamily="34" charset="0"/>
              <a:buChar char="•"/>
            </a:pPr>
            <a:endParaRPr lang="fr-FR" sz="2400" dirty="0">
              <a:solidFill>
                <a:schemeClr val="tx1"/>
              </a:solidFill>
            </a:endParaRPr>
          </a:p>
          <a:p>
            <a:pPr>
              <a:lnSpc>
                <a:spcPct val="150000"/>
              </a:lnSpc>
              <a:spcBef>
                <a:spcPts val="0"/>
              </a:spcBef>
              <a:buFont typeface="Arial" panose="020B0604020202020204" pitchFamily="34" charset="0"/>
              <a:buChar char="•"/>
            </a:pPr>
            <a:r>
              <a:rPr lang="fr-FR" sz="2400" dirty="0">
                <a:solidFill>
                  <a:schemeClr val="tx1"/>
                </a:solidFill>
              </a:rPr>
              <a:t>Les pouces exercent une pression au mauvais endroit du pied</a:t>
            </a:r>
          </a:p>
          <a:p>
            <a:pPr marL="0" indent="0">
              <a:lnSpc>
                <a:spcPct val="150000"/>
              </a:lnSpc>
              <a:spcBef>
                <a:spcPts val="0"/>
              </a:spcBef>
              <a:buNone/>
            </a:pPr>
            <a:r>
              <a:rPr lang="fr-FR" sz="2400" dirty="0">
                <a:sym typeface="Wingdings" panose="05000000000000000000" pitchFamily="2" charset="2"/>
              </a:rPr>
              <a:t>	 </a:t>
            </a:r>
            <a:r>
              <a:rPr lang="fr-FR" sz="2400" dirty="0">
                <a:solidFill>
                  <a:schemeClr val="tx1"/>
                </a:solidFill>
              </a:rPr>
              <a:t>Pression sur le dessus du pied</a:t>
            </a:r>
          </a:p>
        </p:txBody>
      </p:sp>
    </p:spTree>
    <p:extLst>
      <p:ext uri="{BB962C8B-B14F-4D97-AF65-F5344CB8AC3E}">
        <p14:creationId xmlns:p14="http://schemas.microsoft.com/office/powerpoint/2010/main" val="36241110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Conseils pour la mesure des enfants</a:t>
            </a:r>
          </a:p>
        </p:txBody>
      </p:sp>
      <p:sp>
        <p:nvSpPr>
          <p:cNvPr id="3" name="Espace réservé du contenu 2"/>
          <p:cNvSpPr>
            <a:spLocks noGrp="1"/>
          </p:cNvSpPr>
          <p:nvPr>
            <p:ph idx="1"/>
          </p:nvPr>
        </p:nvSpPr>
        <p:spPr>
          <a:xfrm>
            <a:off x="509767" y="1240971"/>
            <a:ext cx="11210306" cy="5189517"/>
          </a:xfrm>
        </p:spPr>
        <p:txBody>
          <a:bodyPr>
            <a:normAutofit/>
          </a:bodyPr>
          <a:lstStyle/>
          <a:p>
            <a:pPr>
              <a:lnSpc>
                <a:spcPct val="150000"/>
              </a:lnSpc>
              <a:spcBef>
                <a:spcPts val="0"/>
              </a:spcBef>
              <a:buFont typeface="Arial" panose="020B0604020202020204" pitchFamily="34" charset="0"/>
              <a:buChar char="•"/>
            </a:pPr>
            <a:r>
              <a:rPr lang="fr-FR" sz="2400" dirty="0">
                <a:solidFill>
                  <a:schemeClr val="tx1"/>
                </a:solidFill>
              </a:rPr>
              <a:t>S’il y a plus d’un enfant éligible dans un ménage, </a:t>
            </a:r>
            <a:r>
              <a:rPr lang="fr-FR" sz="2400" b="1" u="sng" dirty="0">
                <a:solidFill>
                  <a:schemeClr val="tx1"/>
                </a:solidFill>
              </a:rPr>
              <a:t>mesurer le moins « difficile » en premier</a:t>
            </a:r>
          </a:p>
          <a:p>
            <a:pPr>
              <a:lnSpc>
                <a:spcPct val="150000"/>
              </a:lnSpc>
              <a:spcBef>
                <a:spcPts val="0"/>
              </a:spcBef>
              <a:buFont typeface="Arial" panose="020B0604020202020204" pitchFamily="34" charset="0"/>
              <a:buChar char="•"/>
            </a:pPr>
            <a:endParaRPr lang="fr-FR" sz="2400" dirty="0">
              <a:solidFill>
                <a:schemeClr val="tx1"/>
              </a:solidFill>
            </a:endParaRPr>
          </a:p>
          <a:p>
            <a:pPr>
              <a:lnSpc>
                <a:spcPct val="150000"/>
              </a:lnSpc>
              <a:spcBef>
                <a:spcPts val="0"/>
              </a:spcBef>
              <a:buFont typeface="Arial" panose="020B0604020202020204" pitchFamily="34" charset="0"/>
              <a:buChar char="•"/>
            </a:pPr>
            <a:r>
              <a:rPr lang="fr-FR" sz="2400" b="1" u="sng" dirty="0">
                <a:solidFill>
                  <a:schemeClr val="tx1"/>
                </a:solidFill>
              </a:rPr>
              <a:t>Toujours expliquer la procédure à la mère, et demander l’autorisation pour déshabiller l’enfant</a:t>
            </a:r>
          </a:p>
          <a:p>
            <a:pPr>
              <a:lnSpc>
                <a:spcPct val="150000"/>
              </a:lnSpc>
              <a:spcBef>
                <a:spcPts val="0"/>
              </a:spcBef>
              <a:buFont typeface="Arial" panose="020B0604020202020204" pitchFamily="34" charset="0"/>
              <a:buChar char="•"/>
            </a:pPr>
            <a:endParaRPr lang="fr-FR" sz="2400" dirty="0">
              <a:solidFill>
                <a:schemeClr val="tx1"/>
              </a:solidFill>
            </a:endParaRPr>
          </a:p>
          <a:p>
            <a:pPr>
              <a:lnSpc>
                <a:spcPct val="150000"/>
              </a:lnSpc>
              <a:spcBef>
                <a:spcPts val="0"/>
              </a:spcBef>
              <a:buFont typeface="Arial" panose="020B0604020202020204" pitchFamily="34" charset="0"/>
              <a:buChar char="•"/>
            </a:pPr>
            <a:r>
              <a:rPr lang="fr-FR" sz="2400" dirty="0">
                <a:solidFill>
                  <a:schemeClr val="tx1"/>
                </a:solidFill>
              </a:rPr>
              <a:t>Pour éviter que les </a:t>
            </a:r>
            <a:r>
              <a:rPr lang="fr-FR" sz="2400" b="1" dirty="0">
                <a:solidFill>
                  <a:schemeClr val="tx1"/>
                </a:solidFill>
              </a:rPr>
              <a:t>balances</a:t>
            </a:r>
            <a:r>
              <a:rPr lang="fr-FR" sz="2400" dirty="0">
                <a:solidFill>
                  <a:schemeClr val="tx1"/>
                </a:solidFill>
              </a:rPr>
              <a:t> ne bougent lorsqu'elles sont placées sur un sol irrégulier, elles doivent être posées sur une </a:t>
            </a:r>
            <a:r>
              <a:rPr lang="fr-FR" sz="2400" b="1" dirty="0">
                <a:solidFill>
                  <a:schemeClr val="tx1"/>
                </a:solidFill>
              </a:rPr>
              <a:t>planche en bois</a:t>
            </a:r>
            <a:r>
              <a:rPr lang="fr-FR" sz="2400" dirty="0">
                <a:solidFill>
                  <a:schemeClr val="tx1"/>
                </a:solidFill>
              </a:rPr>
              <a:t> </a:t>
            </a:r>
          </a:p>
        </p:txBody>
      </p:sp>
    </p:spTree>
    <p:extLst>
      <p:ext uri="{BB962C8B-B14F-4D97-AF65-F5344CB8AC3E}">
        <p14:creationId xmlns:p14="http://schemas.microsoft.com/office/powerpoint/2010/main" val="5174120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normAutofit fontScale="90000"/>
          </a:bodyPr>
          <a:lstStyle/>
          <a:p>
            <a:r>
              <a:rPr lang="fr-FR" dirty="0"/>
              <a:t>Exercice: Trouver les erreurs</a:t>
            </a:r>
          </a:p>
        </p:txBody>
      </p:sp>
    </p:spTree>
    <p:extLst>
      <p:ext uri="{BB962C8B-B14F-4D97-AF65-F5344CB8AC3E}">
        <p14:creationId xmlns:p14="http://schemas.microsoft.com/office/powerpoint/2010/main" val="33396971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4" descr="error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85725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8356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lstStyle/>
          <a:p>
            <a:r>
              <a:rPr lang="fr-FR" dirty="0"/>
              <a:t>Groupes Cibles</a:t>
            </a:r>
          </a:p>
        </p:txBody>
      </p:sp>
    </p:spTree>
    <p:extLst>
      <p:ext uri="{BB962C8B-B14F-4D97-AF65-F5344CB8AC3E}">
        <p14:creationId xmlns:p14="http://schemas.microsoft.com/office/powerpoint/2010/main" val="23629099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error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85725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62195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error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85725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3632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1"/>
          <p:cNvSpPr txBox="1">
            <a:spLocks noGrp="1"/>
          </p:cNvSpPr>
          <p:nvPr/>
        </p:nvSpPr>
        <p:spPr bwMode="auto">
          <a:xfrm>
            <a:off x="1524000" y="6248400"/>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eaLnBrk="1" hangingPunct="1"/>
            <a:fld id="{9D989215-905B-4040-ACF3-2E1E43F392FA}" type="slidenum">
              <a:rPr lang="en-CA" altLang="fr-FR" sz="1400" b="1">
                <a:solidFill>
                  <a:schemeClr val="tx2"/>
                </a:solidFill>
                <a:latin typeface="Trebuchet MS" panose="020B0603020202020204" pitchFamily="34" charset="0"/>
                <a:ea typeface="MS PGothic" panose="020B0600070205080204" pitchFamily="34" charset="-128"/>
              </a:rPr>
              <a:pPr algn="ctr" eaLnBrk="1" hangingPunct="1"/>
              <a:t>52</a:t>
            </a:fld>
            <a:endParaRPr lang="en-CA" altLang="fr-FR" sz="1400" b="1">
              <a:solidFill>
                <a:schemeClr val="tx2"/>
              </a:solidFill>
              <a:latin typeface="Trebuchet MS" panose="020B0603020202020204" pitchFamily="34" charset="0"/>
              <a:ea typeface="MS PGothic" panose="020B0600070205080204" pitchFamily="34" charset="-128"/>
            </a:endParaRPr>
          </a:p>
        </p:txBody>
      </p:sp>
      <p:pic>
        <p:nvPicPr>
          <p:cNvPr id="44035" name="Picture 2" descr="error8.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31925" y="805457"/>
            <a:ext cx="9328150" cy="524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57989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error1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85725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80362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1"/>
          <p:cNvSpPr txBox="1">
            <a:spLocks noGrp="1"/>
          </p:cNvSpPr>
          <p:nvPr/>
        </p:nvSpPr>
        <p:spPr bwMode="auto">
          <a:xfrm>
            <a:off x="1524000" y="1196975"/>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eaLnBrk="1" hangingPunct="1"/>
            <a:fld id="{CD142093-E718-4BA6-8F1E-64BF66D38995}" type="slidenum">
              <a:rPr lang="en-CA" altLang="fr-FR" sz="1400" b="1">
                <a:solidFill>
                  <a:schemeClr val="bg2"/>
                </a:solidFill>
                <a:latin typeface="Trebuchet MS" panose="020B0603020202020204" pitchFamily="34" charset="0"/>
                <a:ea typeface="MS PGothic" panose="020B0600070205080204" pitchFamily="34" charset="-128"/>
              </a:rPr>
              <a:pPr algn="ctr" eaLnBrk="1" hangingPunct="1"/>
              <a:t>54</a:t>
            </a:fld>
            <a:endParaRPr lang="en-CA" altLang="fr-FR" sz="1400" b="1">
              <a:solidFill>
                <a:schemeClr val="bg2"/>
              </a:solidFill>
              <a:latin typeface="Trebuchet MS" panose="020B0603020202020204" pitchFamily="34" charset="0"/>
              <a:ea typeface="MS PGothic" panose="020B0600070205080204" pitchFamily="34" charset="-128"/>
            </a:endParaRPr>
          </a:p>
        </p:txBody>
      </p:sp>
      <p:pic>
        <p:nvPicPr>
          <p:cNvPr id="47107" name="Picture 2" descr="error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85725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49927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3" descr="incorrect head"/>
          <p:cNvPicPr>
            <a:picLocks noChangeAspect="1" noChangeArrowheads="1"/>
          </p:cNvPicPr>
          <p:nvPr/>
        </p:nvPicPr>
        <p:blipFill>
          <a:blip r:embed="rId3">
            <a:extLst>
              <a:ext uri="{28A0092B-C50C-407E-A947-70E740481C1C}">
                <a14:useLocalDpi xmlns:a14="http://schemas.microsoft.com/office/drawing/2010/main" val="0"/>
              </a:ext>
            </a:extLst>
          </a:blip>
          <a:srcRect l="4121" t="21727" r="2576" b="3343"/>
          <a:stretch>
            <a:fillRect/>
          </a:stretch>
        </p:blipFill>
        <p:spPr bwMode="auto">
          <a:xfrm>
            <a:off x="2437785" y="345224"/>
            <a:ext cx="7316430" cy="616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43594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3" descr="incorrect-position at feet"/>
          <p:cNvPicPr>
            <a:picLocks noChangeAspect="1" noChangeArrowheads="1"/>
          </p:cNvPicPr>
          <p:nvPr/>
        </p:nvPicPr>
        <p:blipFill>
          <a:blip r:embed="rId3">
            <a:extLst>
              <a:ext uri="{28A0092B-C50C-407E-A947-70E740481C1C}">
                <a14:useLocalDpi xmlns:a14="http://schemas.microsoft.com/office/drawing/2010/main" val="0"/>
              </a:ext>
            </a:extLst>
          </a:blip>
          <a:srcRect l="3645" t="24742" r="3645" b="1375"/>
          <a:stretch>
            <a:fillRect/>
          </a:stretch>
        </p:blipFill>
        <p:spPr bwMode="auto">
          <a:xfrm>
            <a:off x="2793135" y="431544"/>
            <a:ext cx="6605730" cy="599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02033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3" descr="incorrect-feet measurer"/>
          <p:cNvPicPr>
            <a:picLocks noChangeAspect="1" noChangeArrowheads="1"/>
          </p:cNvPicPr>
          <p:nvPr/>
        </p:nvPicPr>
        <p:blipFill>
          <a:blip r:embed="rId3">
            <a:extLst>
              <a:ext uri="{28A0092B-C50C-407E-A947-70E740481C1C}">
                <a14:useLocalDpi xmlns:a14="http://schemas.microsoft.com/office/drawing/2010/main" val="0"/>
              </a:ext>
            </a:extLst>
          </a:blip>
          <a:srcRect l="23563" t="26971" r="22525" b="2730"/>
          <a:stretch>
            <a:fillRect/>
          </a:stretch>
        </p:blipFill>
        <p:spPr bwMode="auto">
          <a:xfrm>
            <a:off x="3654552" y="150362"/>
            <a:ext cx="4882895" cy="655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70770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normAutofit fontScale="90000"/>
          </a:bodyPr>
          <a:lstStyle/>
          <a:p>
            <a:r>
              <a:rPr lang="fr-FR" dirty="0"/>
              <a:t>Questions ?</a:t>
            </a:r>
            <a:br>
              <a:rPr lang="fr-FR" dirty="0"/>
            </a:br>
            <a:br>
              <a:rPr lang="fr-FR" dirty="0"/>
            </a:br>
            <a:r>
              <a:rPr lang="fr-FR" dirty="0"/>
              <a:t>Discussion</a:t>
            </a:r>
          </a:p>
        </p:txBody>
      </p:sp>
    </p:spTree>
    <p:extLst>
      <p:ext uri="{BB962C8B-B14F-4D97-AF65-F5344CB8AC3E}">
        <p14:creationId xmlns:p14="http://schemas.microsoft.com/office/powerpoint/2010/main" val="77327492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22488" y="2509255"/>
            <a:ext cx="10747023" cy="1839489"/>
          </a:xfrm>
        </p:spPr>
        <p:txBody>
          <a:bodyPr>
            <a:normAutofit/>
          </a:bodyPr>
          <a:lstStyle/>
          <a:p>
            <a:pPr algn="ctr"/>
            <a:r>
              <a:rPr lang="fr-FR" sz="5400" b="1" dirty="0"/>
              <a:t>MERCI POUR VOTRE ATTENTION !</a:t>
            </a:r>
            <a:endParaRPr lang="fr-FR" sz="5400" b="0" dirty="0">
              <a:solidFill>
                <a:schemeClr val="bg1"/>
              </a:solidFill>
            </a:endParaRPr>
          </a:p>
        </p:txBody>
      </p:sp>
      <p:sp>
        <p:nvSpPr>
          <p:cNvPr id="12" name="ZoneTexte 11">
            <a:extLst>
              <a:ext uri="{FF2B5EF4-FFF2-40B4-BE49-F238E27FC236}">
                <a16:creationId xmlns:a16="http://schemas.microsoft.com/office/drawing/2014/main" id="{E4009F5F-9D41-458D-855A-3D7416553A66}"/>
              </a:ext>
            </a:extLst>
          </p:cNvPr>
          <p:cNvSpPr txBox="1"/>
          <p:nvPr/>
        </p:nvSpPr>
        <p:spPr>
          <a:xfrm>
            <a:off x="248355" y="6204844"/>
            <a:ext cx="6096000" cy="369332"/>
          </a:xfrm>
          <a:prstGeom prst="rect">
            <a:avLst/>
          </a:prstGeom>
          <a:noFill/>
        </p:spPr>
        <p:txBody>
          <a:bodyPr wrap="square">
            <a:spAutoFit/>
          </a:bodyPr>
          <a:lstStyle/>
          <a:p>
            <a:r>
              <a:rPr lang="fr-FR" sz="1800" dirty="0">
                <a:solidFill>
                  <a:schemeClr val="tx2"/>
                </a:solidFill>
              </a:rPr>
              <a:t>[LOGO PARTENAIRES]</a:t>
            </a:r>
            <a:endParaRPr lang="fr-FR" dirty="0">
              <a:solidFill>
                <a:schemeClr val="tx2"/>
              </a:solidFill>
            </a:endParaRPr>
          </a:p>
        </p:txBody>
      </p:sp>
    </p:spTree>
    <p:extLst>
      <p:ext uri="{BB962C8B-B14F-4D97-AF65-F5344CB8AC3E}">
        <p14:creationId xmlns:p14="http://schemas.microsoft.com/office/powerpoint/2010/main" val="3133508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9836" y="1146776"/>
            <a:ext cx="11913288" cy="1003178"/>
          </a:xfrm>
        </p:spPr>
        <p:txBody>
          <a:bodyPr>
            <a:normAutofit fontScale="90000"/>
          </a:bodyPr>
          <a:lstStyle/>
          <a:p>
            <a:pPr algn="ctr"/>
            <a:r>
              <a:rPr lang="fr-FR" altLang="fr-FR" dirty="0"/>
              <a:t>Quels sont les groupes de population les plus ciblés dans les enquêtes anthropométriques ?</a:t>
            </a:r>
            <a:endParaRPr lang="fr-FR" dirty="0"/>
          </a:p>
        </p:txBody>
      </p:sp>
      <p:pic>
        <p:nvPicPr>
          <p:cNvPr id="7" name="Picture 4" descr="http://www.avanceon.com/Portals/31626/images/C--Users-sschlegel-Pictures-Question-Mark-Man.jpg">
            <a:extLst>
              <a:ext uri="{FF2B5EF4-FFF2-40B4-BE49-F238E27FC236}">
                <a16:creationId xmlns:a16="http://schemas.microsoft.com/office/drawing/2014/main" id="{0B7C9F16-FC45-416F-92E6-CD08B6A709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7730" y="2565759"/>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4254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Groupes cibles - Anthropométrie</a:t>
            </a:r>
          </a:p>
        </p:txBody>
      </p:sp>
      <p:sp>
        <p:nvSpPr>
          <p:cNvPr id="3" name="Espace réservé du contenu 2"/>
          <p:cNvSpPr>
            <a:spLocks noGrp="1"/>
          </p:cNvSpPr>
          <p:nvPr>
            <p:ph idx="1"/>
          </p:nvPr>
        </p:nvSpPr>
        <p:spPr>
          <a:xfrm>
            <a:off x="278712" y="1107064"/>
            <a:ext cx="11672416" cy="5189517"/>
          </a:xfrm>
        </p:spPr>
        <p:txBody>
          <a:bodyPr>
            <a:normAutofit fontScale="77500" lnSpcReduction="20000"/>
          </a:bodyPr>
          <a:lstStyle/>
          <a:p>
            <a:pPr marL="590549" indent="-514350">
              <a:lnSpc>
                <a:spcPct val="120000"/>
              </a:lnSpc>
              <a:spcBef>
                <a:spcPts val="0"/>
              </a:spcBef>
              <a:buFont typeface="+mj-lt"/>
              <a:buAutoNum type="arabicPeriod"/>
            </a:pPr>
            <a:r>
              <a:rPr lang="fr-FR" sz="3133" b="1" dirty="0"/>
              <a:t>Enfants 6-59 mois</a:t>
            </a:r>
            <a:endParaRPr lang="fr-FR" sz="3133" b="1" dirty="0">
              <a:solidFill>
                <a:schemeClr val="tx1"/>
              </a:solidFill>
            </a:endParaRPr>
          </a:p>
          <a:p>
            <a:pPr lvl="1">
              <a:lnSpc>
                <a:spcPct val="120000"/>
              </a:lnSpc>
              <a:spcBef>
                <a:spcPts val="0"/>
              </a:spcBef>
              <a:buFont typeface="Arial" panose="020B0604020202020204" pitchFamily="34" charset="0"/>
              <a:buChar char="•"/>
            </a:pPr>
            <a:r>
              <a:rPr lang="fr-FR" sz="2600" dirty="0">
                <a:solidFill>
                  <a:schemeClr val="tx1"/>
                </a:solidFill>
              </a:rPr>
              <a:t>Les plus vulnérables face à un stress nutritionnel</a:t>
            </a:r>
          </a:p>
          <a:p>
            <a:pPr lvl="1">
              <a:lnSpc>
                <a:spcPct val="120000"/>
              </a:lnSpc>
              <a:spcBef>
                <a:spcPts val="0"/>
              </a:spcBef>
              <a:buFont typeface="Arial" panose="020B0604020202020204" pitchFamily="34" charset="0"/>
              <a:buChar char="•"/>
            </a:pPr>
            <a:r>
              <a:rPr lang="fr-FR" sz="2600" dirty="0">
                <a:solidFill>
                  <a:schemeClr val="tx1"/>
                </a:solidFill>
              </a:rPr>
              <a:t>L'état nutritionnel des enfants indique la gravité de la situation pour l’ensemble de la population</a:t>
            </a:r>
          </a:p>
          <a:p>
            <a:pPr lvl="1">
              <a:lnSpc>
                <a:spcPct val="120000"/>
              </a:lnSpc>
              <a:spcBef>
                <a:spcPts val="0"/>
              </a:spcBef>
              <a:buFont typeface="Arial" panose="020B0604020202020204" pitchFamily="34" charset="0"/>
              <a:buChar char="•"/>
            </a:pPr>
            <a:r>
              <a:rPr lang="fr-FR" sz="2600" dirty="0">
                <a:solidFill>
                  <a:schemeClr val="tx1"/>
                </a:solidFill>
              </a:rPr>
              <a:t>En période de croissance</a:t>
            </a:r>
          </a:p>
          <a:p>
            <a:pPr lvl="1">
              <a:lnSpc>
                <a:spcPct val="120000"/>
              </a:lnSpc>
              <a:spcBef>
                <a:spcPts val="0"/>
              </a:spcBef>
              <a:buFont typeface="Arial" panose="020B0604020202020204" pitchFamily="34" charset="0"/>
              <a:buChar char="•"/>
            </a:pPr>
            <a:r>
              <a:rPr lang="fr-FR" sz="2600" dirty="0">
                <a:solidFill>
                  <a:schemeClr val="tx1"/>
                </a:solidFill>
              </a:rPr>
              <a:t>Particulièrement vulnérables face aux maladies et aux situations de pénurie alimentaire</a:t>
            </a:r>
          </a:p>
          <a:p>
            <a:pPr lvl="1">
              <a:lnSpc>
                <a:spcPct val="120000"/>
              </a:lnSpc>
              <a:spcBef>
                <a:spcPts val="0"/>
              </a:spcBef>
              <a:buFont typeface="Arial" panose="020B0604020202020204" pitchFamily="34" charset="0"/>
              <a:buChar char="•"/>
            </a:pPr>
            <a:r>
              <a:rPr lang="fr-FR" sz="2600" dirty="0">
                <a:solidFill>
                  <a:schemeClr val="tx1"/>
                </a:solidFill>
              </a:rPr>
              <a:t>Plus facile à mesurer (équipement moins volumineux, possibilité de les déshabiller)</a:t>
            </a:r>
          </a:p>
          <a:p>
            <a:pPr lvl="1">
              <a:lnSpc>
                <a:spcPct val="120000"/>
              </a:lnSpc>
              <a:spcBef>
                <a:spcPts val="0"/>
              </a:spcBef>
              <a:buFont typeface="Arial" panose="020B0604020202020204" pitchFamily="34" charset="0"/>
              <a:buChar char="•"/>
            </a:pPr>
            <a:r>
              <a:rPr lang="fr-FR" sz="2600" dirty="0">
                <a:solidFill>
                  <a:schemeClr val="tx1"/>
                </a:solidFill>
              </a:rPr>
              <a:t>Généralement à la maison</a:t>
            </a:r>
          </a:p>
          <a:p>
            <a:pPr lvl="1">
              <a:lnSpc>
                <a:spcPct val="120000"/>
              </a:lnSpc>
              <a:spcBef>
                <a:spcPts val="0"/>
              </a:spcBef>
              <a:buFont typeface="Arial" panose="020B0604020202020204" pitchFamily="34" charset="0"/>
              <a:buChar char="•"/>
            </a:pPr>
            <a:r>
              <a:rPr lang="fr-FR" sz="2600" dirty="0">
                <a:solidFill>
                  <a:schemeClr val="tx1"/>
                </a:solidFill>
              </a:rPr>
              <a:t>Partenaires habitués à ce type de données et à une réponse appropriée</a:t>
            </a:r>
          </a:p>
          <a:p>
            <a:pPr lvl="1">
              <a:lnSpc>
                <a:spcPct val="120000"/>
              </a:lnSpc>
              <a:spcBef>
                <a:spcPts val="0"/>
              </a:spcBef>
              <a:buFont typeface="Arial" panose="020B0604020202020204" pitchFamily="34" charset="0"/>
              <a:buChar char="•"/>
            </a:pPr>
            <a:r>
              <a:rPr lang="fr-FR" sz="2600" dirty="0">
                <a:solidFill>
                  <a:schemeClr val="tx1"/>
                </a:solidFill>
              </a:rPr>
              <a:t>Beaucoup d'expertise dans les enquêtes pour ce groupe d'âge</a:t>
            </a:r>
          </a:p>
          <a:p>
            <a:pPr lvl="1">
              <a:lnSpc>
                <a:spcPct val="120000"/>
              </a:lnSpc>
              <a:spcBef>
                <a:spcPts val="0"/>
              </a:spcBef>
              <a:buFont typeface="Arial" panose="020B0604020202020204" pitchFamily="34" charset="0"/>
              <a:buChar char="•"/>
            </a:pPr>
            <a:r>
              <a:rPr lang="fr-FR" sz="2600" dirty="0">
                <a:solidFill>
                  <a:schemeClr val="tx1"/>
                </a:solidFill>
              </a:rPr>
              <a:t>Indicateurs et mesures anthropométriques internationalement reconnus</a:t>
            </a:r>
          </a:p>
          <a:p>
            <a:pPr lvl="1">
              <a:lnSpc>
                <a:spcPct val="120000"/>
              </a:lnSpc>
              <a:spcBef>
                <a:spcPts val="0"/>
              </a:spcBef>
              <a:buFont typeface="Arial" panose="020B0604020202020204" pitchFamily="34" charset="0"/>
              <a:buChar char="•"/>
            </a:pPr>
            <a:endParaRPr lang="fr-FR" sz="2600" dirty="0">
              <a:solidFill>
                <a:schemeClr val="tx1"/>
              </a:solidFill>
            </a:endParaRPr>
          </a:p>
          <a:p>
            <a:pPr marL="590549" indent="-514350">
              <a:lnSpc>
                <a:spcPct val="120000"/>
              </a:lnSpc>
              <a:spcBef>
                <a:spcPts val="0"/>
              </a:spcBef>
              <a:buFont typeface="+mj-lt"/>
              <a:buAutoNum type="arabicPeriod"/>
            </a:pPr>
            <a:r>
              <a:rPr lang="fr-FR" sz="3133" b="1" dirty="0">
                <a:solidFill>
                  <a:schemeClr val="tx1"/>
                </a:solidFill>
              </a:rPr>
              <a:t>Femmes 15-49 ans</a:t>
            </a:r>
          </a:p>
          <a:p>
            <a:pPr lvl="1">
              <a:lnSpc>
                <a:spcPct val="120000"/>
              </a:lnSpc>
              <a:spcBef>
                <a:spcPts val="0"/>
              </a:spcBef>
              <a:buFont typeface="Arial" panose="020B0604020202020204" pitchFamily="34" charset="0"/>
              <a:buChar char="•"/>
            </a:pPr>
            <a:r>
              <a:rPr lang="fr-FR" sz="2600" dirty="0"/>
              <a:t>Pour des raisons biologiques et sociales, également considérées comme étant les plus vulnérables de la population</a:t>
            </a:r>
            <a:endParaRPr lang="fr-FR" sz="2600" dirty="0">
              <a:solidFill>
                <a:schemeClr val="tx1"/>
              </a:solidFill>
            </a:endParaRPr>
          </a:p>
        </p:txBody>
      </p:sp>
    </p:spTree>
    <p:extLst>
      <p:ext uri="{BB962C8B-B14F-4D97-AF65-F5344CB8AC3E}">
        <p14:creationId xmlns:p14="http://schemas.microsoft.com/office/powerpoint/2010/main" val="2356813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lstStyle/>
          <a:p>
            <a:r>
              <a:rPr lang="fr-FR" dirty="0"/>
              <a:t>Le Poids</a:t>
            </a:r>
          </a:p>
        </p:txBody>
      </p:sp>
    </p:spTree>
    <p:extLst>
      <p:ext uri="{BB962C8B-B14F-4D97-AF65-F5344CB8AC3E}">
        <p14:creationId xmlns:p14="http://schemas.microsoft.com/office/powerpoint/2010/main" val="1555530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712" y="44842"/>
            <a:ext cx="11672416" cy="824716"/>
          </a:xfrm>
        </p:spPr>
        <p:txBody>
          <a:bodyPr/>
          <a:lstStyle/>
          <a:p>
            <a:r>
              <a:rPr lang="fr-FR" dirty="0"/>
              <a:t>Mesure du Poids : Balance Digitale</a:t>
            </a:r>
          </a:p>
        </p:txBody>
      </p:sp>
      <p:sp>
        <p:nvSpPr>
          <p:cNvPr id="3" name="Espace réservé du contenu 2"/>
          <p:cNvSpPr>
            <a:spLocks noGrp="1"/>
          </p:cNvSpPr>
          <p:nvPr>
            <p:ph idx="1"/>
          </p:nvPr>
        </p:nvSpPr>
        <p:spPr>
          <a:xfrm>
            <a:off x="278712" y="1107064"/>
            <a:ext cx="10064696" cy="5189517"/>
          </a:xfrm>
        </p:spPr>
        <p:txBody>
          <a:bodyPr>
            <a:normAutofit fontScale="92500" lnSpcReduction="20000"/>
          </a:bodyPr>
          <a:lstStyle/>
          <a:p>
            <a:pPr marL="76199" indent="0">
              <a:lnSpc>
                <a:spcPct val="120000"/>
              </a:lnSpc>
              <a:spcBef>
                <a:spcPts val="0"/>
              </a:spcBef>
              <a:buNone/>
            </a:pPr>
            <a:r>
              <a:rPr lang="fr-FR" sz="3133" b="1" dirty="0"/>
              <a:t>Deux méthodes de mesure d’un enfant à l'aide d'une balance électronique :</a:t>
            </a:r>
          </a:p>
          <a:p>
            <a:pPr marL="590549" indent="-514350">
              <a:lnSpc>
                <a:spcPct val="120000"/>
              </a:lnSpc>
              <a:spcBef>
                <a:spcPts val="0"/>
              </a:spcBef>
              <a:buFont typeface="+mj-lt"/>
              <a:buAutoNum type="arabicPeriod"/>
            </a:pPr>
            <a:r>
              <a:rPr lang="fr-FR" sz="3133" b="1" dirty="0"/>
              <a:t>Directe : </a:t>
            </a:r>
            <a:r>
              <a:rPr lang="fr-FR" sz="3133" dirty="0"/>
              <a:t>L’enfant se mesure lui-même </a:t>
            </a:r>
            <a:endParaRPr lang="fr-FR" sz="3133" b="1" dirty="0">
              <a:solidFill>
                <a:schemeClr val="tx1"/>
              </a:solidFill>
            </a:endParaRPr>
          </a:p>
          <a:p>
            <a:pPr lvl="1">
              <a:lnSpc>
                <a:spcPct val="120000"/>
              </a:lnSpc>
              <a:spcBef>
                <a:spcPts val="0"/>
              </a:spcBef>
              <a:buFont typeface="Arial" panose="020B0604020202020204" pitchFamily="34" charset="0"/>
              <a:buChar char="•"/>
            </a:pPr>
            <a:r>
              <a:rPr lang="fr-FR" sz="2600" dirty="0">
                <a:solidFill>
                  <a:schemeClr val="tx1"/>
                </a:solidFill>
              </a:rPr>
              <a:t>Les enfants capables de se tenir debout peuvent être pesés en se tenant debout sur la balance</a:t>
            </a:r>
          </a:p>
          <a:p>
            <a:pPr marL="609585" lvl="1" indent="0">
              <a:lnSpc>
                <a:spcPct val="120000"/>
              </a:lnSpc>
              <a:spcBef>
                <a:spcPts val="0"/>
              </a:spcBef>
              <a:buNone/>
            </a:pPr>
            <a:endParaRPr lang="fr-FR" sz="2600" dirty="0">
              <a:solidFill>
                <a:schemeClr val="tx1"/>
              </a:solidFill>
            </a:endParaRPr>
          </a:p>
          <a:p>
            <a:pPr marL="590549" indent="-514350">
              <a:lnSpc>
                <a:spcPct val="120000"/>
              </a:lnSpc>
              <a:spcBef>
                <a:spcPts val="0"/>
              </a:spcBef>
              <a:buFont typeface="+mj-lt"/>
              <a:buAutoNum type="arabicPeriod"/>
            </a:pPr>
            <a:r>
              <a:rPr lang="fr-FR" sz="3133" b="1" dirty="0">
                <a:solidFill>
                  <a:schemeClr val="tx1"/>
                </a:solidFill>
              </a:rPr>
              <a:t>Indirecte : </a:t>
            </a:r>
            <a:r>
              <a:rPr lang="fr-FR" sz="3133" dirty="0">
                <a:solidFill>
                  <a:schemeClr val="tx1"/>
                </a:solidFill>
              </a:rPr>
              <a:t>L’enfant est mesuré dans les bras d'un adulte (“double pesée”)</a:t>
            </a:r>
          </a:p>
          <a:p>
            <a:pPr lvl="1">
              <a:lnSpc>
                <a:spcPct val="120000"/>
              </a:lnSpc>
              <a:spcBef>
                <a:spcPts val="0"/>
              </a:spcBef>
              <a:buFont typeface="Arial" panose="020B0604020202020204" pitchFamily="34" charset="0"/>
              <a:buChar char="•"/>
            </a:pPr>
            <a:r>
              <a:rPr lang="fr-FR" sz="2600" dirty="0"/>
              <a:t>Bébés / Jeunes enfants incapables de se tenir debout</a:t>
            </a:r>
          </a:p>
          <a:p>
            <a:pPr lvl="1">
              <a:lnSpc>
                <a:spcPct val="120000"/>
              </a:lnSpc>
              <a:spcBef>
                <a:spcPts val="0"/>
              </a:spcBef>
              <a:buFont typeface="Arial" panose="020B0604020202020204" pitchFamily="34" charset="0"/>
              <a:buChar char="•"/>
            </a:pPr>
            <a:r>
              <a:rPr lang="fr-FR" sz="2600" dirty="0"/>
              <a:t>Enfants trop faibles pour se tenir debout</a:t>
            </a:r>
          </a:p>
          <a:p>
            <a:pPr lvl="1">
              <a:lnSpc>
                <a:spcPct val="120000"/>
              </a:lnSpc>
              <a:spcBef>
                <a:spcPts val="0"/>
              </a:spcBef>
              <a:buFont typeface="Arial" panose="020B0604020202020204" pitchFamily="34" charset="0"/>
              <a:buChar char="•"/>
            </a:pPr>
            <a:r>
              <a:rPr lang="fr-FR" sz="2600" dirty="0"/>
              <a:t>Enfants handicapés</a:t>
            </a:r>
          </a:p>
          <a:p>
            <a:pPr lvl="1">
              <a:lnSpc>
                <a:spcPct val="120000"/>
              </a:lnSpc>
              <a:spcBef>
                <a:spcPts val="0"/>
              </a:spcBef>
              <a:buFont typeface="Arial" panose="020B0604020202020204" pitchFamily="34" charset="0"/>
              <a:buChar char="•"/>
            </a:pPr>
            <a:r>
              <a:rPr lang="fr-FR" sz="2600" dirty="0"/>
              <a:t>Enfants agités qui ne restent pas debout</a:t>
            </a:r>
          </a:p>
        </p:txBody>
      </p:sp>
      <p:pic>
        <p:nvPicPr>
          <p:cNvPr id="5" name="Picture 1">
            <a:extLst>
              <a:ext uri="{FF2B5EF4-FFF2-40B4-BE49-F238E27FC236}">
                <a16:creationId xmlns:a16="http://schemas.microsoft.com/office/drawing/2014/main" id="{1EF7E277-9E50-4120-B5EC-144436C668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7927" t="43002" r="27559" b="14908"/>
          <a:stretch>
            <a:fillRect/>
          </a:stretch>
        </p:blipFill>
        <p:spPr bwMode="auto">
          <a:xfrm>
            <a:off x="10542030" y="381655"/>
            <a:ext cx="1287538" cy="975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DSC03412">
            <a:extLst>
              <a:ext uri="{FF2B5EF4-FFF2-40B4-BE49-F238E27FC236}">
                <a16:creationId xmlns:a16="http://schemas.microsoft.com/office/drawing/2014/main" id="{245C2B69-F607-40B0-BCCA-555A6D62B0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9352" y="4043709"/>
            <a:ext cx="1422750" cy="177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1" descr="DSC03400">
            <a:extLst>
              <a:ext uri="{FF2B5EF4-FFF2-40B4-BE49-F238E27FC236}">
                <a16:creationId xmlns:a16="http://schemas.microsoft.com/office/drawing/2014/main" id="{5B576419-249A-4720-B817-1041D98BF7B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43408" y="1501419"/>
            <a:ext cx="1371258" cy="206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330451"/>
      </p:ext>
    </p:extLst>
  </p:cSld>
  <p:clrMapOvr>
    <a:masterClrMapping/>
  </p:clrMapOvr>
</p:sld>
</file>

<file path=ppt/theme/theme1.xml><?xml version="1.0" encoding="utf-8"?>
<a:theme xmlns:a="http://schemas.openxmlformats.org/drawingml/2006/main" name="UNHCR2016">
  <a:themeElements>
    <a:clrScheme name="UNHCR2016">
      <a:dk1>
        <a:sysClr val="windowText" lastClr="000000"/>
      </a:dk1>
      <a:lt1>
        <a:sysClr val="window" lastClr="FFFFFF"/>
      </a:lt1>
      <a:dk2>
        <a:srgbClr val="FFFFFF"/>
      </a:dk2>
      <a:lt2>
        <a:srgbClr val="0072BC"/>
      </a:lt2>
      <a:accent1>
        <a:srgbClr val="0072BC"/>
      </a:accent1>
      <a:accent2>
        <a:srgbClr val="000000"/>
      </a:accent2>
      <a:accent3>
        <a:srgbClr val="FAEB00"/>
      </a:accent3>
      <a:accent4>
        <a:srgbClr val="17375F"/>
      </a:accent4>
      <a:accent5>
        <a:srgbClr val="08B499"/>
      </a:accent5>
      <a:accent6>
        <a:srgbClr val="EF4960"/>
      </a:accent6>
      <a:hlink>
        <a:srgbClr val="0072BC"/>
      </a:hlink>
      <a:folHlink>
        <a:srgbClr val="0072BC"/>
      </a:folHlink>
    </a:clrScheme>
    <a:fontScheme name="UNHCR2016">
      <a:majorFont>
        <a:latin typeface="Arial"/>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UNHCR2016-Template-V2" id="{3E386AF6-AFA1-4435-B293-6BF6E93FC347}" vid="{380E39D3-DA05-4B59-A009-DFC129E09AB4}"/>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SENS v3_Formation_Enquete_Session_0_Introduction_v18.11.2020</Template>
  <TotalTime>0</TotalTime>
  <Words>3263</Words>
  <Application>Microsoft Office PowerPoint</Application>
  <PresentationFormat>Grand écran</PresentationFormat>
  <Paragraphs>379</Paragraphs>
  <Slides>59</Slides>
  <Notes>59</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59</vt:i4>
      </vt:variant>
    </vt:vector>
  </HeadingPairs>
  <TitlesOfParts>
    <vt:vector size="65" baseType="lpstr">
      <vt:lpstr>Arial</vt:lpstr>
      <vt:lpstr>Calibri</vt:lpstr>
      <vt:lpstr>Courier New</vt:lpstr>
      <vt:lpstr>Segoe UI</vt:lpstr>
      <vt:lpstr>Trebuchet MS</vt:lpstr>
      <vt:lpstr>UNHCR2016</vt:lpstr>
      <vt:lpstr>Enquêtes SENS  [Nom des camps/Zones d’enquête] Région, Pays - Période</vt:lpstr>
      <vt:lpstr>Session 1 : Anthropométrie</vt:lpstr>
      <vt:lpstr>Qu’est-ce que l’anthropométrie ?</vt:lpstr>
      <vt:lpstr>Qu’est-ce que l’anthropométrie ? Réponse</vt:lpstr>
      <vt:lpstr>Groupes Cibles</vt:lpstr>
      <vt:lpstr>Quels sont les groupes de population les plus ciblés dans les enquêtes anthropométriques ?</vt:lpstr>
      <vt:lpstr>Groupes cibles - Anthropométrie</vt:lpstr>
      <vt:lpstr>Le Poids</vt:lpstr>
      <vt:lpstr>Mesure du Poids : Balance Digitale</vt:lpstr>
      <vt:lpstr>Comment peser correctement ?</vt:lpstr>
      <vt:lpstr>Présentation PowerPoint</vt:lpstr>
      <vt:lpstr>Présentation PowerPoint</vt:lpstr>
      <vt:lpstr>Présentation PowerPoint</vt:lpstr>
      <vt:lpstr>Rôles</vt:lpstr>
      <vt:lpstr>Dire les mesures à voix haute</vt:lpstr>
      <vt:lpstr>Erreurs communes</vt:lpstr>
      <vt:lpstr>Mesure du Poids</vt:lpstr>
      <vt:lpstr>Les vêtements</vt:lpstr>
      <vt:lpstr>La Taille / Longueur</vt:lpstr>
      <vt:lpstr>Comment mesurer la taille ?</vt:lpstr>
      <vt:lpstr>Présentation PowerPoint</vt:lpstr>
      <vt:lpstr>Présentation PowerPoint</vt:lpstr>
      <vt:lpstr>Présentation PowerPoint</vt:lpstr>
      <vt:lpstr>Rôles</vt:lpstr>
      <vt:lpstr>Présentation PowerPoint</vt:lpstr>
      <vt:lpstr>Présentation PowerPoint</vt:lpstr>
      <vt:lpstr>Présentation PowerPoint</vt:lpstr>
      <vt:lpstr>Dire les mesures à voix haute</vt:lpstr>
      <vt:lpstr>Rôles</vt:lpstr>
      <vt:lpstr>Rôles</vt:lpstr>
      <vt:lpstr>Erreurs communes</vt:lpstr>
      <vt:lpstr>Mesure de la taille</vt:lpstr>
      <vt:lpstr>Le Périmètre Brachial (PB)</vt:lpstr>
      <vt:lpstr>Mesure du PB</vt:lpstr>
      <vt:lpstr>Ruban PB</vt:lpstr>
      <vt:lpstr>Mesure du PB (1/3)</vt:lpstr>
      <vt:lpstr>Présentation PowerPoint</vt:lpstr>
      <vt:lpstr>Présentation PowerPoint</vt:lpstr>
      <vt:lpstr>Dire les mesures à voix haute</vt:lpstr>
      <vt:lpstr>Erreurs communes</vt:lpstr>
      <vt:lpstr>Les Œdèmes Bilatéraux</vt:lpstr>
      <vt:lpstr>Les Œdèmes Bilatéraux (1/3)</vt:lpstr>
      <vt:lpstr>Présentation PowerPoint</vt:lpstr>
      <vt:lpstr>Diagnostique des Œdèmes Bilatéraux: Test du godet</vt:lpstr>
      <vt:lpstr>Les Œdèmes Bilatéraux (3/3)</vt:lpstr>
      <vt:lpstr>Erreurs communes</vt:lpstr>
      <vt:lpstr>Conseils pour la mesure des enfants</vt:lpstr>
      <vt:lpstr>Exercice: Trouver les erreurs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Questions ?  Discussion</vt:lpstr>
      <vt:lpstr>MERCI POUR VOTRE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Nutrition Survey with SMART Methods</dc:title>
  <dc:creator>Fanny Cassard</dc:creator>
  <cp:lastModifiedBy>Fanny Cassard</cp:lastModifiedBy>
  <cp:revision>303</cp:revision>
  <cp:lastPrinted>2014-07-03T14:30:14Z</cp:lastPrinted>
  <dcterms:created xsi:type="dcterms:W3CDTF">2014-06-25T09:53:34Z</dcterms:created>
  <dcterms:modified xsi:type="dcterms:W3CDTF">2020-12-01T09:34:47Z</dcterms:modified>
</cp:coreProperties>
</file>